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2" r:id="rId2"/>
    <p:sldId id="472" r:id="rId3"/>
    <p:sldId id="469" r:id="rId4"/>
    <p:sldId id="470" r:id="rId5"/>
    <p:sldId id="498" r:id="rId6"/>
    <p:sldId id="471" r:id="rId7"/>
    <p:sldId id="499" r:id="rId8"/>
    <p:sldId id="512" r:id="rId9"/>
    <p:sldId id="501" r:id="rId10"/>
    <p:sldId id="473" r:id="rId11"/>
    <p:sldId id="503" r:id="rId12"/>
    <p:sldId id="504" r:id="rId13"/>
    <p:sldId id="500" r:id="rId14"/>
    <p:sldId id="513" r:id="rId15"/>
    <p:sldId id="505" r:id="rId16"/>
    <p:sldId id="506" r:id="rId17"/>
    <p:sldId id="507" r:id="rId18"/>
    <p:sldId id="517" r:id="rId19"/>
    <p:sldId id="508" r:id="rId20"/>
    <p:sldId id="511" r:id="rId21"/>
    <p:sldId id="509" r:id="rId22"/>
    <p:sldId id="518" r:id="rId23"/>
    <p:sldId id="519" r:id="rId24"/>
    <p:sldId id="514" r:id="rId25"/>
    <p:sldId id="516" r:id="rId26"/>
    <p:sldId id="515" r:id="rId27"/>
    <p:sldId id="475" r:id="rId28"/>
    <p:sldId id="476" r:id="rId29"/>
    <p:sldId id="477" r:id="rId30"/>
    <p:sldId id="478" r:id="rId31"/>
    <p:sldId id="479" r:id="rId32"/>
    <p:sldId id="480" r:id="rId33"/>
    <p:sldId id="481" r:id="rId34"/>
    <p:sldId id="482" r:id="rId35"/>
    <p:sldId id="483" r:id="rId36"/>
    <p:sldId id="484" r:id="rId37"/>
    <p:sldId id="485" r:id="rId38"/>
    <p:sldId id="486" r:id="rId39"/>
    <p:sldId id="487" r:id="rId40"/>
    <p:sldId id="488" r:id="rId41"/>
    <p:sldId id="489" r:id="rId42"/>
    <p:sldId id="490" r:id="rId43"/>
    <p:sldId id="491" r:id="rId44"/>
    <p:sldId id="520" r:id="rId4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  <a:srgbClr val="0000FF"/>
    <a:srgbClr val="FF3399"/>
    <a:srgbClr val="FF0066"/>
    <a:srgbClr val="FF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47" autoAdjust="0"/>
    <p:restoredTop sz="89520" autoAdjust="0"/>
  </p:normalViewPr>
  <p:slideViewPr>
    <p:cSldViewPr>
      <p:cViewPr varScale="1">
        <p:scale>
          <a:sx n="87" d="100"/>
          <a:sy n="87" d="100"/>
        </p:scale>
        <p:origin x="91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B71D6562-1A80-45C4-882D-2C9EFAC99A9B}" type="datetimeFigureOut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64105FE3-8D2D-42BA-A2E5-8D01AE9162A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1629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2293543D-6F2D-4414-95F2-5E387F501946}" type="datetimeFigureOut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21CEB0B8-830F-4D07-B93C-E3AA9E46FC0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03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3" y="3777059"/>
            <a:ext cx="7056784" cy="444029"/>
          </a:xfrm>
        </p:spPr>
        <p:txBody>
          <a:bodyPr anchor="t">
            <a:normAutofit/>
          </a:bodyPr>
          <a:lstStyle>
            <a:lvl1pPr algn="ctr">
              <a:defRPr sz="1800" b="0" i="1" cap="none" baseline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9593" y="1268760"/>
            <a:ext cx="7056784" cy="2508299"/>
          </a:xfrm>
        </p:spPr>
        <p:txBody>
          <a:bodyPr anchor="b">
            <a:noAutofit/>
          </a:bodyPr>
          <a:lstStyle>
            <a:lvl1pPr marL="0" indent="0" algn="ctr">
              <a:buNone/>
              <a:defRPr lang="fr-FR" sz="5400" b="0" kern="1200" cap="all" dirty="0" smtClean="0">
                <a:solidFill>
                  <a:srgbClr val="0070C0"/>
                </a:solidFill>
                <a:latin typeface="Impact" pitchFamily="34" charset="0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675" y="4581128"/>
            <a:ext cx="4438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3818"/>
            <a:ext cx="8229600" cy="79695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 b="1">
                <a:latin typeface="Arial Narrow" pitchFamily="34" charset="0"/>
              </a:defRPr>
            </a:lvl1pPr>
            <a:lvl2pPr>
              <a:defRPr sz="1900">
                <a:latin typeface="Arial Narrow" pitchFamily="34" charset="0"/>
              </a:defRPr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fld id="{C8100989-B75F-4602-84D8-19856CD6A5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Étoile à 4 branches 6"/>
          <p:cNvSpPr/>
          <p:nvPr userDrawn="1"/>
        </p:nvSpPr>
        <p:spPr bwMode="auto">
          <a:xfrm rot="2663104">
            <a:off x="78439" y="586040"/>
            <a:ext cx="431800" cy="504825"/>
          </a:xfrm>
          <a:prstGeom prst="star4">
            <a:avLst/>
          </a:prstGeom>
          <a:solidFill>
            <a:srgbClr val="0072C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0" y="64533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" y="6525379"/>
            <a:ext cx="455807" cy="28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2127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fld id="{9EA72DB6-BD69-4E81-8A06-5CE895C0D544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fld id="{C8100989-B75F-4602-84D8-19856CD6A5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Étoile à 4 branches 12"/>
          <p:cNvSpPr/>
          <p:nvPr userDrawn="1"/>
        </p:nvSpPr>
        <p:spPr bwMode="auto">
          <a:xfrm rot="2663104">
            <a:off x="78439" y="586040"/>
            <a:ext cx="431800" cy="504825"/>
          </a:xfrm>
          <a:prstGeom prst="star4">
            <a:avLst/>
          </a:prstGeom>
          <a:solidFill>
            <a:srgbClr val="0072C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3" y="6336214"/>
            <a:ext cx="75441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695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fld id="{B7036A11-FD19-4B8B-B3C3-2E01DEBDD98C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fld id="{C8100989-B75F-4602-84D8-19856CD6A5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Étoile à 4 branches 14"/>
          <p:cNvSpPr/>
          <p:nvPr userDrawn="1"/>
        </p:nvSpPr>
        <p:spPr bwMode="auto">
          <a:xfrm rot="2663104">
            <a:off x="78439" y="586040"/>
            <a:ext cx="431800" cy="504825"/>
          </a:xfrm>
          <a:prstGeom prst="star4">
            <a:avLst/>
          </a:prstGeom>
          <a:solidFill>
            <a:srgbClr val="0072C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3" y="6336214"/>
            <a:ext cx="75441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69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  <a:solidFill>
            <a:srgbClr val="0072C6"/>
          </a:solidFill>
          <a:ln>
            <a:solidFill>
              <a:srgbClr val="0072C6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solidFill>
              <a:srgbClr val="0072C6"/>
            </a:solidFill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  <a:solidFill>
            <a:srgbClr val="0072C6"/>
          </a:solidFill>
          <a:ln>
            <a:solidFill>
              <a:srgbClr val="0072C6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ln>
            <a:solidFill>
              <a:srgbClr val="0072C6"/>
            </a:solidFill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fld id="{B7036A11-FD19-4B8B-B3C3-2E01DEBDD98C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fld id="{C8100989-B75F-4602-84D8-19856CD6A5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Étoile à 4 branches 14"/>
          <p:cNvSpPr/>
          <p:nvPr userDrawn="1"/>
        </p:nvSpPr>
        <p:spPr bwMode="auto">
          <a:xfrm rot="2663104">
            <a:off x="78439" y="586040"/>
            <a:ext cx="431800" cy="504825"/>
          </a:xfrm>
          <a:prstGeom prst="star4">
            <a:avLst/>
          </a:prstGeom>
          <a:solidFill>
            <a:srgbClr val="0072C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3" y="6336214"/>
            <a:ext cx="75441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742404"/>
          </a:xfrm>
        </p:spPr>
        <p:txBody>
          <a:bodyPr anchor="b"/>
          <a:lstStyle>
            <a:lvl1pPr algn="l">
              <a:defRPr sz="2000" b="0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fld id="{4D2FD0CE-C498-41F2-9948-5C2EDDCF2B15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fld id="{C8100989-B75F-4602-84D8-19856CD6A58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3" y="6336214"/>
            <a:ext cx="75441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695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fld id="{961C0C46-5E4C-4EF1-BEBA-30CC1C45153B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fld id="{C8100989-B75F-4602-84D8-19856CD6A5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Étoile à 4 branches 11"/>
          <p:cNvSpPr/>
          <p:nvPr userDrawn="1"/>
        </p:nvSpPr>
        <p:spPr bwMode="auto">
          <a:xfrm rot="2663104">
            <a:off x="78439" y="586040"/>
            <a:ext cx="431800" cy="504825"/>
          </a:xfrm>
          <a:prstGeom prst="star4">
            <a:avLst/>
          </a:prstGeom>
          <a:solidFill>
            <a:srgbClr val="0072C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3" y="6336214"/>
            <a:ext cx="75441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543818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79909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7C5A437F-6E89-4900-A652-E9C2B5E1DF4E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C8100989-B75F-4602-84D8-19856CD6A5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3829" y="0"/>
            <a:ext cx="9144000" cy="540000"/>
          </a:xfrm>
          <a:prstGeom prst="rect">
            <a:avLst/>
          </a:prstGeom>
          <a:solidFill>
            <a:srgbClr val="0072C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9" r:id="rId5"/>
    <p:sldLayoutId id="2147483656" r:id="rId6"/>
    <p:sldLayoutId id="2147483658" r:id="rId7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lang="fr-FR" sz="2800" b="0" kern="1200" cap="all" baseline="0" dirty="0" smtClean="0">
          <a:solidFill>
            <a:srgbClr val="0072C6"/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9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3" y="3573016"/>
            <a:ext cx="7056784" cy="864096"/>
          </a:xfrm>
        </p:spPr>
        <p:txBody>
          <a:bodyPr>
            <a:normAutofit/>
          </a:bodyPr>
          <a:lstStyle/>
          <a:p>
            <a:r>
              <a:rPr lang="fr-FR" sz="2400" b="1" i="0" dirty="0">
                <a:solidFill>
                  <a:schemeClr val="tx1"/>
                </a:solidFill>
                <a:latin typeface="Arial Narrow" pitchFamily="34" charset="0"/>
              </a:rPr>
              <a:t>Leur rôle au sein de la délégation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9593" y="548680"/>
            <a:ext cx="7056784" cy="2508299"/>
          </a:xfrm>
        </p:spPr>
        <p:txBody>
          <a:bodyPr>
            <a:noAutofit/>
          </a:bodyPr>
          <a:lstStyle/>
          <a:p>
            <a:r>
              <a:rPr lang="fr-FR" sz="4800" dirty="0"/>
              <a:t>LES RÉFÉRENTS PARCOURS PÉNAL</a:t>
            </a:r>
            <a:endParaRPr lang="fr-FR" sz="48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5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216E6-8C99-374B-BD11-705F5050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DEUXIEME PARTENARIAT : LES Barreaux et Assos D’AVOCATS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F36864-B53A-EB4F-B1C5-70364E2F2E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0" u="sng" dirty="0"/>
              <a:t>Objectifs</a:t>
            </a:r>
            <a:r>
              <a:rPr lang="fr-FR" b="0" dirty="0"/>
              <a:t> : </a:t>
            </a:r>
            <a:r>
              <a:rPr lang="fr-FR" dirty="0">
                <a:solidFill>
                  <a:srgbClr val="0072C6"/>
                </a:solidFill>
              </a:rPr>
              <a:t>sensibiliser aux troubles psychiques</a:t>
            </a:r>
            <a:r>
              <a:rPr lang="fr-FR" dirty="0"/>
              <a:t> </a:t>
            </a:r>
            <a:r>
              <a:rPr lang="fr-FR" b="0" dirty="0"/>
              <a:t>une profession clé dans le processus de condamnation et les aider à plaider pour des</a:t>
            </a:r>
            <a:r>
              <a:rPr lang="fr-FR" dirty="0">
                <a:solidFill>
                  <a:srgbClr val="0072C6"/>
                </a:solidFill>
              </a:rPr>
              <a:t> peines alternatives assorties d’obligations de soins.</a:t>
            </a:r>
          </a:p>
          <a:p>
            <a:pPr marL="0" indent="0">
              <a:buNone/>
            </a:pPr>
            <a:endParaRPr lang="fr-FR" b="0" dirty="0"/>
          </a:p>
          <a:p>
            <a:pPr lvl="0"/>
            <a:r>
              <a:rPr lang="fr-FR" dirty="0">
                <a:solidFill>
                  <a:srgbClr val="0072C6"/>
                </a:solidFill>
              </a:rPr>
              <a:t>Un kit d’ «</a:t>
            </a:r>
            <a:r>
              <a:rPr lang="fr-FR" i="1" dirty="0">
                <a:solidFill>
                  <a:srgbClr val="0072C6"/>
                </a:solidFill>
              </a:rPr>
              <a:t>aide à la préparation de la défense d’un client manifestant des troubles psychiques </a:t>
            </a:r>
            <a:r>
              <a:rPr lang="fr-FR" dirty="0">
                <a:solidFill>
                  <a:srgbClr val="0072C6"/>
                </a:solidFill>
              </a:rPr>
              <a:t>» </a:t>
            </a:r>
            <a:r>
              <a:rPr lang="fr-FR" b="0" dirty="0"/>
              <a:t>propose des jurisprudences rares sur le droit pénal, le droit des soins sans consentement, la protection des majeurs, ainsi que des connaissances sur les troubles psychiques. </a:t>
            </a:r>
          </a:p>
          <a:p>
            <a:endParaRPr lang="fr-FR" b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28419B-0552-5D42-9825-BBAD77E0D2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0" dirty="0"/>
              <a:t>Lancé réellement depuis juillet 2021 : 8000 consultations en octobre 2021, 10.000 en mars 2022. </a:t>
            </a:r>
          </a:p>
          <a:p>
            <a:pPr marL="0" lvl="0" indent="0">
              <a:buNone/>
            </a:pPr>
            <a:endParaRPr lang="fr-FR" b="0" dirty="0"/>
          </a:p>
          <a:p>
            <a:pPr lvl="0"/>
            <a:r>
              <a:rPr lang="fr-FR" b="0" dirty="0"/>
              <a:t>La diffusion d’un </a:t>
            </a:r>
            <a:r>
              <a:rPr lang="fr-FR" dirty="0">
                <a:solidFill>
                  <a:srgbClr val="0072C6"/>
                </a:solidFill>
              </a:rPr>
              <a:t>flyer de présentation </a:t>
            </a:r>
            <a:r>
              <a:rPr lang="fr-FR" b="0" dirty="0"/>
              <a:t>auprès de tous les Barreaux grâce au Conseil National des Barreaux  a entrainé des </a:t>
            </a:r>
            <a:r>
              <a:rPr lang="fr-FR" dirty="0">
                <a:solidFill>
                  <a:srgbClr val="0072C6"/>
                </a:solidFill>
              </a:rPr>
              <a:t>demandes de conférences de présentation.</a:t>
            </a:r>
          </a:p>
          <a:p>
            <a:pPr lvl="0"/>
            <a:endParaRPr lang="fr-FR" dirty="0"/>
          </a:p>
          <a:p>
            <a:pPr lvl="0"/>
            <a:r>
              <a:rPr lang="fr-FR" b="0" dirty="0"/>
              <a:t>Un partenariat avec une </a:t>
            </a:r>
            <a:r>
              <a:rPr lang="fr-FR" dirty="0">
                <a:solidFill>
                  <a:srgbClr val="0072C6"/>
                </a:solidFill>
              </a:rPr>
              <a:t>association d’avocats militants</a:t>
            </a:r>
            <a:r>
              <a:rPr lang="fr-FR" b="0" dirty="0"/>
              <a:t> permet de répondre aux demandes de familles en quête de défenseurs avertis des troubles psychiques:  </a:t>
            </a:r>
            <a:r>
              <a:rPr lang="fr-FR" dirty="0">
                <a:solidFill>
                  <a:srgbClr val="0072C6"/>
                </a:solidFill>
              </a:rPr>
              <a:t>A3D.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57CE98-057A-414B-880F-8951F68F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DB6-BD69-4E81-8A06-5CE895C0D544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277A6-4604-7644-A917-0575E39D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10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61A024D-587A-6341-B7E5-4202420F6266}"/>
              </a:ext>
            </a:extLst>
          </p:cNvPr>
          <p:cNvCxnSpPr>
            <a:cxnSpLocks/>
          </p:cNvCxnSpPr>
          <p:nvPr/>
        </p:nvCxnSpPr>
        <p:spPr>
          <a:xfrm>
            <a:off x="4572000" y="1196752"/>
            <a:ext cx="0" cy="50991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978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FA010A9-CA44-C748-A11B-42F63CE7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TROISIEME PARTENARIAT  : L’UFRAMA, accueils des familles de détenus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3DA069-4825-4145-915C-F444F6311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b="0" dirty="0"/>
              <a:t>Présentes dans des « maisons d’accueil » de la plupart des 186 prisons françaises. </a:t>
            </a:r>
          </a:p>
          <a:p>
            <a:r>
              <a:rPr lang="fr-FR" b="0" dirty="0"/>
              <a:t>Peuvent </a:t>
            </a:r>
            <a:r>
              <a:rPr lang="fr-FR" dirty="0">
                <a:solidFill>
                  <a:srgbClr val="0072C6"/>
                </a:solidFill>
              </a:rPr>
              <a:t>diffuser les documents UNAFAM </a:t>
            </a:r>
            <a:r>
              <a:rPr lang="fr-FR" b="0" dirty="0"/>
              <a:t>et </a:t>
            </a:r>
            <a:r>
              <a:rPr lang="fr-FR" dirty="0">
                <a:solidFill>
                  <a:srgbClr val="0072C6"/>
                </a:solidFill>
              </a:rPr>
              <a:t>orienter vers les </a:t>
            </a:r>
            <a:r>
              <a:rPr lang="fr-FR" b="0" dirty="0"/>
              <a:t>RPP.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2D11D3-95BC-B149-B6AC-D81B2E8A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6A11-FD19-4B8B-B3C3-2E01DEBDD98C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0AF4F30-4E19-B346-BFC6-56CEEF8F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2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78BE6F0-22AC-CF40-9E04-B8537B237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2232"/>
            <a:ext cx="9144000" cy="27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4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776D8-CF77-804A-988B-1CA89CB3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QUATRIEME PARTENARIAT : PRISON INSIDER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06D8A-6A6F-D041-9A2E-E0A3B6BB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4038600" cy="2337123"/>
          </a:xfrm>
        </p:spPr>
        <p:txBody>
          <a:bodyPr/>
          <a:lstStyle/>
          <a:p>
            <a:r>
              <a:rPr lang="fr-FR" dirty="0"/>
              <a:t>A permis, au terme de 3 ans de travail, la publication de l’étude «</a:t>
            </a:r>
            <a:r>
              <a:rPr lang="fr-FR" i="1" dirty="0">
                <a:solidFill>
                  <a:srgbClr val="0072C6"/>
                </a:solidFill>
              </a:rPr>
              <a:t> l’enfermement à la folie </a:t>
            </a:r>
            <a:r>
              <a:rPr lang="fr-FR" dirty="0"/>
              <a:t>» comparant la situation dans 8 pays. </a:t>
            </a:r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BDFEE0A-CAFC-3442-B019-7FDDAA446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789040"/>
            <a:ext cx="4038600" cy="2337123"/>
          </a:xfrm>
        </p:spPr>
        <p:txBody>
          <a:bodyPr/>
          <a:lstStyle/>
          <a:p>
            <a:r>
              <a:rPr lang="fr-FR" dirty="0"/>
              <a:t>Assure au GT un secrétariat réactif chargé principalement de </a:t>
            </a:r>
            <a:r>
              <a:rPr lang="fr-FR" dirty="0">
                <a:solidFill>
                  <a:srgbClr val="0072C6"/>
                </a:solidFill>
              </a:rPr>
              <a:t>l’actualisation du Kit avocats.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9A6FBA-7ED5-B146-893A-871AECDCA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2614CC-FB9A-B54C-B69E-2474AD8C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B26D8C-87C4-0A44-A930-0A4121879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00" y="1148361"/>
            <a:ext cx="2511400" cy="25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3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7CE88-C487-B3A9-CE88-5DC27E9D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Des partenariats locaux sont aussi importants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939CF-5E8C-34CC-768C-462194770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800" b="0" dirty="0"/>
              <a:t>Avec les </a:t>
            </a:r>
            <a:r>
              <a:rPr lang="fr-FR" sz="2800" dirty="0">
                <a:solidFill>
                  <a:srgbClr val="0070C0"/>
                </a:solidFill>
              </a:rPr>
              <a:t>correspondants de l’Ecole Nationale de la Magistrature</a:t>
            </a:r>
            <a:r>
              <a:rPr lang="fr-FR" sz="2800" b="0" dirty="0"/>
              <a:t>, chargés d’organiser des formations continues</a:t>
            </a:r>
          </a:p>
          <a:p>
            <a:pPr>
              <a:buFontTx/>
              <a:buChar char="-"/>
            </a:pPr>
            <a:r>
              <a:rPr lang="fr-FR" sz="2800" b="0" dirty="0"/>
              <a:t>Avec des </a:t>
            </a:r>
            <a:r>
              <a:rPr lang="fr-FR" sz="2800" dirty="0">
                <a:solidFill>
                  <a:srgbClr val="0070C0"/>
                </a:solidFill>
              </a:rPr>
              <a:t>adhérents de syndicats de magistrats « militants » </a:t>
            </a:r>
            <a:r>
              <a:rPr lang="fr-FR" sz="2800" b="0" dirty="0"/>
              <a:t>: Association nationale des juges de l’application des peines, Syndicat de la Magistrature… </a:t>
            </a:r>
          </a:p>
          <a:p>
            <a:pPr>
              <a:buFontTx/>
              <a:buChar char="-"/>
            </a:pPr>
            <a:r>
              <a:rPr lang="fr-FR" sz="2800" b="0" dirty="0"/>
              <a:t>Dans le cadre des </a:t>
            </a:r>
            <a:r>
              <a:rPr lang="fr-FR" sz="2800" dirty="0">
                <a:solidFill>
                  <a:srgbClr val="0070C0"/>
                </a:solidFill>
              </a:rPr>
              <a:t>Comités Locaux de Santé mentale</a:t>
            </a:r>
            <a:r>
              <a:rPr lang="fr-FR" sz="2800" b="0" dirty="0"/>
              <a:t>, qui permettent de rencontrer la police, les services sociaux, les bailleurs sociaux, etc.  </a:t>
            </a:r>
          </a:p>
          <a:p>
            <a:pPr>
              <a:buFontTx/>
              <a:buChar char="-"/>
            </a:pPr>
            <a:r>
              <a:rPr lang="fr-FR" sz="2800" b="0" dirty="0"/>
              <a:t>Avec les </a:t>
            </a:r>
            <a:r>
              <a:rPr lang="fr-FR" sz="2800" dirty="0">
                <a:solidFill>
                  <a:srgbClr val="0070C0"/>
                </a:solidFill>
              </a:rPr>
              <a:t>associations de visiteurs de prison…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EC687A-787C-ECD6-40FA-CBFA364D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62AC41-F956-4FDC-4F49-C859BBE5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49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2000" dirty="0">
              <a:latin typeface="Arial Narrow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3608" y="2259630"/>
            <a:ext cx="7056784" cy="1140147"/>
          </a:xfrm>
        </p:spPr>
        <p:txBody>
          <a:bodyPr>
            <a:noAutofit/>
          </a:bodyPr>
          <a:lstStyle/>
          <a:p>
            <a:endParaRPr lang="fr-FR" dirty="0"/>
          </a:p>
          <a:p>
            <a:r>
              <a:rPr lang="fr-FR" dirty="0"/>
              <a:t>III. </a:t>
            </a:r>
          </a:p>
          <a:p>
            <a:r>
              <a:rPr lang="fr-FR" sz="4400" dirty="0"/>
              <a:t>Partie dans LA RELATION des familles avec les avocats</a:t>
            </a:r>
          </a:p>
        </p:txBody>
      </p:sp>
    </p:spTree>
    <p:extLst>
      <p:ext uri="{BB962C8B-B14F-4D97-AF65-F5344CB8AC3E}">
        <p14:creationId xmlns:p14="http://schemas.microsoft.com/office/powerpoint/2010/main" val="214761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ABB11-7525-DAB0-C167-5BC81D3F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Répond à DES QUESTIONS RÉCURRENTES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62D6CC-DF54-385D-7A67-CCFADBA3CE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b="0" dirty="0"/>
              <a:t>Est-il préférable pour mon proche d’être </a:t>
            </a:r>
            <a:r>
              <a:rPr lang="fr-FR" b="0" dirty="0">
                <a:solidFill>
                  <a:srgbClr val="0070C0"/>
                </a:solidFill>
              </a:rPr>
              <a:t>incarcéré</a:t>
            </a:r>
            <a:r>
              <a:rPr lang="fr-FR" b="0" dirty="0"/>
              <a:t> ou de subir des </a:t>
            </a:r>
            <a:r>
              <a:rPr lang="fr-FR" b="0" dirty="0">
                <a:solidFill>
                  <a:srgbClr val="0070C0"/>
                </a:solidFill>
              </a:rPr>
              <a:t>soins sans consentement </a:t>
            </a:r>
            <a:r>
              <a:rPr lang="fr-FR" b="0" dirty="0"/>
              <a:t>? </a:t>
            </a:r>
          </a:p>
          <a:p>
            <a:r>
              <a:rPr lang="fr-FR" b="0" dirty="0">
                <a:solidFill>
                  <a:srgbClr val="0070C0"/>
                </a:solidFill>
              </a:rPr>
              <a:t>Le seul client de l’avocat est le prévenu</a:t>
            </a:r>
            <a:r>
              <a:rPr lang="fr-FR" b="0" dirty="0"/>
              <a:t>. En tant que </a:t>
            </a:r>
            <a:r>
              <a:rPr lang="fr-FR" b="0" dirty="0">
                <a:solidFill>
                  <a:srgbClr val="0070C0"/>
                </a:solidFill>
              </a:rPr>
              <a:t>proche</a:t>
            </a:r>
            <a:r>
              <a:rPr lang="fr-FR" b="0" dirty="0"/>
              <a:t> du prévenu, comment collaborer avec l’avocat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Création d’un outil pour répondre à ces questions :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9E8D476-5AD3-6429-29CB-0D2AD8A08C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D6501D-A0BD-D008-A7BD-A94A5702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274389-CD97-12D1-5AC3-5DB1C96F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Flèche vers le bas 5">
            <a:extLst>
              <a:ext uri="{FF2B5EF4-FFF2-40B4-BE49-F238E27FC236}">
                <a16:creationId xmlns:a16="http://schemas.microsoft.com/office/drawing/2014/main" id="{FB564E4B-38C9-2AFC-F23F-CCBD7A731258}"/>
              </a:ext>
            </a:extLst>
          </p:cNvPr>
          <p:cNvSpPr/>
          <p:nvPr/>
        </p:nvSpPr>
        <p:spPr>
          <a:xfrm rot="16200000">
            <a:off x="4351784" y="4942469"/>
            <a:ext cx="864096" cy="86409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1E83AEF-224B-B6A6-4500-226A3F283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27238"/>
            <a:ext cx="3851920" cy="4713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1978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35936-2592-A0CE-27C5-12AB5A38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Aide la famille a FOURNIR DES INFORMATIONS A L’AVOCAT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DE6A60B-6D78-BAF2-8BDD-3FBB9ADAE1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b="0" dirty="0"/>
              <a:t>Faire connaître à l’avocat la </a:t>
            </a:r>
            <a:r>
              <a:rPr lang="fr-FR" b="0" dirty="0">
                <a:solidFill>
                  <a:srgbClr val="0070C0"/>
                </a:solidFill>
              </a:rPr>
              <a:t>maladie du proche et la nécessité de soins </a:t>
            </a:r>
            <a:r>
              <a:rPr lang="fr-FR" b="0" dirty="0"/>
              <a:t>qui en découle.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0" dirty="0"/>
              <a:t>A l’appui de cette information, apporter des </a:t>
            </a:r>
            <a:r>
              <a:rPr lang="fr-FR" b="0" dirty="0">
                <a:solidFill>
                  <a:srgbClr val="0070C0"/>
                </a:solidFill>
              </a:rPr>
              <a:t>éléments probants </a:t>
            </a:r>
          </a:p>
          <a:p>
            <a:pPr>
              <a:buFontTx/>
              <a:buChar char="-"/>
            </a:pPr>
            <a:r>
              <a:rPr lang="fr-FR" b="0" dirty="0"/>
              <a:t>Informations chronologiques sur le parcours de soins </a:t>
            </a:r>
          </a:p>
          <a:p>
            <a:pPr>
              <a:buFontTx/>
              <a:buChar char="-"/>
            </a:pPr>
            <a:r>
              <a:rPr lang="fr-FR" b="0" dirty="0"/>
              <a:t>Certificats médicaux….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55E37B-1065-A83C-6C2E-753A3B51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DB6-BD69-4E81-8A06-5CE895C0D544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D20E-815F-9FC9-8CBF-24ED512D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10" name="Espace réservé du contenu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7F12D99-2F0B-E7C5-6E68-F9731E1460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81151"/>
            <a:ext cx="4038600" cy="3376735"/>
          </a:xfrm>
        </p:spPr>
      </p:pic>
    </p:spTree>
    <p:extLst>
      <p:ext uri="{BB962C8B-B14F-4D97-AF65-F5344CB8AC3E}">
        <p14:creationId xmlns:p14="http://schemas.microsoft.com/office/powerpoint/2010/main" val="183847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FFA063CE-9151-FA8F-38FB-407C96A5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Aide la famille a constituer les conditions de peines alternatives  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7FE1948-5479-2D38-35A0-7A446D909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Les peines alternatives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C12505D-4D50-0309-A632-1369B1BF6D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sz="2200" b="0" dirty="0"/>
              <a:t>Assorties </a:t>
            </a:r>
            <a:r>
              <a:rPr lang="fr-FR" sz="2200" b="0" dirty="0">
                <a:solidFill>
                  <a:srgbClr val="0070C0"/>
                </a:solidFill>
              </a:rPr>
              <a:t>d’obligations de soins </a:t>
            </a:r>
            <a:r>
              <a:rPr lang="fr-FR" sz="2200" b="0" dirty="0"/>
              <a:t>: </a:t>
            </a:r>
          </a:p>
          <a:p>
            <a:pPr marL="0" indent="0">
              <a:buNone/>
            </a:pPr>
            <a:r>
              <a:rPr lang="fr-FR" sz="2200" b="0" dirty="0"/>
              <a:t>- Ne coupent pas le proche de contact avec l’extérieur </a:t>
            </a:r>
          </a:p>
          <a:p>
            <a:pPr marL="0" indent="0">
              <a:buNone/>
            </a:pPr>
            <a:r>
              <a:rPr lang="fr-FR" sz="2200" b="0" dirty="0"/>
              <a:t>- Lui permettent de suivre des soins </a:t>
            </a:r>
          </a:p>
          <a:p>
            <a:endParaRPr lang="fr-FR" sz="2200" b="0" dirty="0"/>
          </a:p>
          <a:p>
            <a:r>
              <a:rPr lang="fr-FR" sz="2200" b="0" u="sng" dirty="0"/>
              <a:t>Remarque</a:t>
            </a:r>
            <a:r>
              <a:rPr lang="fr-FR" sz="2200" b="0" dirty="0"/>
              <a:t> : pour obtenir une peine alternative, il faut fournir des </a:t>
            </a:r>
            <a:r>
              <a:rPr lang="fr-FR" sz="2200" dirty="0">
                <a:solidFill>
                  <a:srgbClr val="0070C0"/>
                </a:solidFill>
              </a:rPr>
              <a:t>garanties</a:t>
            </a:r>
            <a:r>
              <a:rPr lang="fr-FR" sz="2200" b="0" dirty="0"/>
              <a:t> (logement, travail, recherches sérieuses de travail, identité de thérapeutes prêts à assurer les soins).</a:t>
            </a:r>
            <a:endParaRPr lang="fr-FR" sz="2200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8C2322A-EB12-2F57-1E24-5DCF15C5C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Invite la famille à collaborer avec le CPIP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FA226DB-5B56-2F81-6738-91B67C2D66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fr-FR" sz="2400" b="0" dirty="0">
              <a:solidFill>
                <a:srgbClr val="0070C0"/>
              </a:solidFill>
            </a:endParaRPr>
          </a:p>
          <a:p>
            <a:r>
              <a:rPr lang="fr-FR" sz="2400" b="0" dirty="0">
                <a:solidFill>
                  <a:srgbClr val="0070C0"/>
                </a:solidFill>
              </a:rPr>
              <a:t>Lui fournir toute information utile sur </a:t>
            </a:r>
            <a:r>
              <a:rPr lang="fr-FR" sz="2400" b="0" dirty="0"/>
              <a:t>: </a:t>
            </a:r>
          </a:p>
          <a:p>
            <a:pPr marL="0" indent="0">
              <a:buNone/>
            </a:pPr>
            <a:r>
              <a:rPr lang="fr-FR" sz="2400" b="0" dirty="0"/>
              <a:t>- Les besoins spécifiques</a:t>
            </a:r>
          </a:p>
          <a:p>
            <a:pPr>
              <a:buFontTx/>
              <a:buChar char="-"/>
            </a:pPr>
            <a:r>
              <a:rPr lang="fr-FR" sz="2400" b="0" dirty="0"/>
              <a:t>Le risque de suicide ou d’automutilation </a:t>
            </a:r>
          </a:p>
          <a:p>
            <a:r>
              <a:rPr lang="fr-FR" sz="2400" b="0" dirty="0">
                <a:solidFill>
                  <a:srgbClr val="0070C0"/>
                </a:solidFill>
              </a:rPr>
              <a:t>Le convaincre </a:t>
            </a:r>
            <a:r>
              <a:rPr lang="fr-FR" sz="2400" b="0" dirty="0"/>
              <a:t>de la possibilité de sorties, de peines alternatives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611E3B-650C-AD56-0A5A-ED5F7BEB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A72DB6-BD69-4E81-8A06-5CE895C0D544}" type="datetime1">
              <a:rPr lang="fr-FR" smtClean="0"/>
              <a:pPr>
                <a:spcAft>
                  <a:spcPts val="600"/>
                </a:spcAft>
              </a:pPr>
              <a:t>29/04/2022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D7E0B2-9930-E1CA-64BC-7CD23AEE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8100989-B75F-4602-84D8-19856CD6A586}" type="slidenum">
              <a:rPr lang="fr-FR" smtClean="0"/>
              <a:pPr>
                <a:spcAft>
                  <a:spcPts val="600"/>
                </a:spcAft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60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2000" dirty="0">
              <a:latin typeface="Arial Narrow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3608" y="2259630"/>
            <a:ext cx="7056784" cy="1140147"/>
          </a:xfrm>
        </p:spPr>
        <p:txBody>
          <a:bodyPr>
            <a:noAutofit/>
          </a:bodyPr>
          <a:lstStyle/>
          <a:p>
            <a:endParaRPr lang="fr-FR" dirty="0"/>
          </a:p>
          <a:p>
            <a:r>
              <a:rPr lang="fr-FR" dirty="0"/>
              <a:t>IV. </a:t>
            </a:r>
          </a:p>
          <a:p>
            <a:r>
              <a:rPr lang="fr-FR" sz="4400" dirty="0"/>
              <a:t>Formation et outils des RPP</a:t>
            </a:r>
          </a:p>
        </p:txBody>
      </p:sp>
    </p:spTree>
    <p:extLst>
      <p:ext uri="{BB962C8B-B14F-4D97-AF65-F5344CB8AC3E}">
        <p14:creationId xmlns:p14="http://schemas.microsoft.com/office/powerpoint/2010/main" val="404262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29EB17A-4A09-33D2-BF27-FAD3CB8C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FORMATION et le soutien DES RPP 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A1A06F6-400C-D807-6E1B-F64EFA8D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fr-FR" sz="2400" dirty="0"/>
              <a:t>Idéalement vient </a:t>
            </a:r>
            <a:r>
              <a:rPr lang="fr-FR" sz="2400" dirty="0">
                <a:solidFill>
                  <a:srgbClr val="0070C0"/>
                </a:solidFill>
              </a:rPr>
              <a:t>après une formation d’accueillant</a:t>
            </a:r>
          </a:p>
          <a:p>
            <a:pPr lvl="1"/>
            <a:r>
              <a:rPr lang="fr-FR" sz="2400" dirty="0"/>
              <a:t>Stage d’une journée visant l’acquisition des </a:t>
            </a:r>
            <a:r>
              <a:rPr lang="fr-FR" sz="2400" dirty="0">
                <a:solidFill>
                  <a:srgbClr val="0070C0"/>
                </a:solidFill>
              </a:rPr>
              <a:t>connaissances essentielles </a:t>
            </a:r>
            <a:r>
              <a:rPr lang="fr-FR" sz="2400" dirty="0"/>
              <a:t>en droit pénal </a:t>
            </a:r>
          </a:p>
          <a:p>
            <a:pPr lvl="1"/>
            <a:r>
              <a:rPr lang="fr-FR" sz="2400" dirty="0"/>
              <a:t>Une formation complémentaire « </a:t>
            </a:r>
            <a:r>
              <a:rPr lang="fr-FR" sz="2400" i="1" dirty="0">
                <a:solidFill>
                  <a:srgbClr val="0070C0"/>
                </a:solidFill>
              </a:rPr>
              <a:t>Normandie </a:t>
            </a:r>
            <a:r>
              <a:rPr lang="fr-FR" sz="2400" dirty="0"/>
              <a:t>» est proposée pour devenir formateur aux troubles psychiques auprès du </a:t>
            </a:r>
            <a:r>
              <a:rPr lang="fr-FR" sz="2400" dirty="0">
                <a:solidFill>
                  <a:srgbClr val="0070C0"/>
                </a:solidFill>
              </a:rPr>
              <a:t>personnel pénitentiaire (différent des PSSM)</a:t>
            </a:r>
          </a:p>
          <a:p>
            <a:pPr lvl="1"/>
            <a:r>
              <a:rPr lang="fr-FR" sz="2400" dirty="0"/>
              <a:t>Un séminaire d’approfondissement tous les ans </a:t>
            </a:r>
          </a:p>
          <a:p>
            <a:pPr lvl="1"/>
            <a:r>
              <a:rPr lang="fr-FR" sz="2400" dirty="0"/>
              <a:t>Des référents nationaux thématiques l’aident si besoin </a:t>
            </a:r>
          </a:p>
          <a:p>
            <a:pPr lvl="1"/>
            <a:r>
              <a:rPr lang="fr-FR" sz="2400" dirty="0"/>
              <a:t>L’animateur du </a:t>
            </a:r>
            <a:r>
              <a:rPr lang="fr-FR" sz="2400" dirty="0">
                <a:solidFill>
                  <a:srgbClr val="0070C0"/>
                </a:solidFill>
              </a:rPr>
              <a:t>Groupe Technique Parcours Pénal</a:t>
            </a:r>
            <a:r>
              <a:rPr lang="fr-FR" sz="2400" dirty="0"/>
              <a:t> est toujours joignable</a:t>
            </a:r>
          </a:p>
          <a:p>
            <a:pPr lvl="1"/>
            <a:r>
              <a:rPr lang="fr-FR" sz="2400" dirty="0"/>
              <a:t>Une </a:t>
            </a:r>
            <a:r>
              <a:rPr lang="fr-FR" sz="2400" dirty="0">
                <a:solidFill>
                  <a:srgbClr val="0070C0"/>
                </a:solidFill>
              </a:rPr>
              <a:t>cellule cas complexes</a:t>
            </a:r>
            <a:r>
              <a:rPr lang="fr-FR" sz="2400" dirty="0"/>
              <a:t> (composés de magistrats et avocats et présidé par MJ Richard) peut être saisie des demandes d’intervention en justice.</a:t>
            </a:r>
          </a:p>
          <a:p>
            <a:pPr lvl="1"/>
            <a:r>
              <a:rPr lang="fr-FR" sz="2400" dirty="0"/>
              <a:t>Une </a:t>
            </a:r>
            <a:r>
              <a:rPr lang="fr-FR" sz="2400" dirty="0">
                <a:solidFill>
                  <a:srgbClr val="0070C0"/>
                </a:solidFill>
              </a:rPr>
              <a:t>Lettre de liaison trimestrielle </a:t>
            </a:r>
            <a:r>
              <a:rPr lang="fr-FR" sz="2400" dirty="0"/>
              <a:t>assure un lien entre les membres du réseau</a:t>
            </a:r>
          </a:p>
          <a:p>
            <a:pPr lvl="1"/>
            <a:endParaRPr lang="fr-FR" sz="2100" dirty="0"/>
          </a:p>
          <a:p>
            <a:pPr lvl="1"/>
            <a:endParaRPr lang="fr-FR" sz="2100" dirty="0"/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r>
              <a:rPr lang="fr-FR" sz="2400" u="sng" dirty="0"/>
              <a:t>Pour exercer leurs missions au mieux : absolue nécessité de collaborer étroitement avec les accueillants et les RU des délégations</a:t>
            </a:r>
          </a:p>
          <a:p>
            <a:pPr marL="457200" lvl="1" indent="0">
              <a:buNone/>
            </a:pPr>
            <a:endParaRPr lang="fr-FR" sz="2100" dirty="0"/>
          </a:p>
          <a:p>
            <a:pPr lvl="1"/>
            <a:endParaRPr lang="fr-FR" sz="2100" dirty="0"/>
          </a:p>
          <a:p>
            <a:pPr lvl="1"/>
            <a:endParaRPr lang="fr-FR" sz="2100" dirty="0"/>
          </a:p>
          <a:p>
            <a:endParaRPr lang="fr-FR" sz="2400" b="0" dirty="0"/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84CF8D-EA14-D1D4-08B5-90FDC2D5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6A11-FD19-4B8B-B3C3-2E01DEBDD98C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B18A0E1-A53C-5A91-3EA0-32A1D1A4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879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59024" y="1196752"/>
            <a:ext cx="8784976" cy="5256584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fr-FR" sz="3200" b="0" u="sng" dirty="0">
                <a:solidFill>
                  <a:srgbClr val="0070C0"/>
                </a:solidFill>
                <a:latin typeface="Impact" panose="020B0806030902050204" pitchFamily="34" charset="0"/>
              </a:rPr>
              <a:t>Le rôle du RPP </a:t>
            </a:r>
          </a:p>
          <a:p>
            <a:pPr marL="571500" lvl="0" indent="-571500">
              <a:buFont typeface="+mj-lt"/>
              <a:buAutoNum type="romanUcPeriod"/>
            </a:pPr>
            <a:r>
              <a:rPr lang="fr-FR" sz="3200" b="0" u="sng" dirty="0">
                <a:solidFill>
                  <a:srgbClr val="0070C0"/>
                </a:solidFill>
                <a:latin typeface="Impact" panose="020B0806030902050204" pitchFamily="34" charset="0"/>
              </a:rPr>
              <a:t>Acteur de partenariats indispensables</a:t>
            </a:r>
          </a:p>
          <a:p>
            <a:pPr marL="571500" lvl="0" indent="-571500">
              <a:buFont typeface="+mj-lt"/>
              <a:buAutoNum type="romanUcPeriod"/>
            </a:pPr>
            <a:r>
              <a:rPr lang="fr-FR" sz="3200" b="0" u="sng" dirty="0">
                <a:solidFill>
                  <a:srgbClr val="0070C0"/>
                </a:solidFill>
                <a:latin typeface="Impact" panose="020B0806030902050204" pitchFamily="34" charset="0"/>
              </a:rPr>
              <a:t>Partie à la relation de la famille avec l’avocat </a:t>
            </a:r>
          </a:p>
          <a:p>
            <a:pPr marL="571500" lvl="0" indent="-571500">
              <a:buFont typeface="+mj-lt"/>
              <a:buAutoNum type="romanUcPeriod"/>
            </a:pPr>
            <a:r>
              <a:rPr lang="fr-FR" sz="3200" b="0" u="sng" dirty="0">
                <a:solidFill>
                  <a:srgbClr val="0070C0"/>
                </a:solidFill>
                <a:latin typeface="Impact" panose="020B0806030902050204" pitchFamily="34" charset="0"/>
              </a:rPr>
              <a:t>Les formation et outils à disposition des RPP </a:t>
            </a:r>
          </a:p>
          <a:p>
            <a:pPr marL="571500" lvl="0" indent="-571500">
              <a:buFont typeface="+mj-lt"/>
              <a:buAutoNum type="romanUcPeriod"/>
            </a:pPr>
            <a:r>
              <a:rPr lang="fr-FR" sz="3200" b="0" u="sng" dirty="0">
                <a:solidFill>
                  <a:srgbClr val="0070C0"/>
                </a:solidFill>
                <a:latin typeface="Impact" panose="020B0806030902050204" pitchFamily="34" charset="0"/>
              </a:rPr>
              <a:t>La place du RPP dans la délégation</a:t>
            </a:r>
          </a:p>
          <a:p>
            <a:pPr marL="571500" lvl="0" indent="-571500">
              <a:buFont typeface="+mj-lt"/>
              <a:buAutoNum type="romanUcPeriod"/>
            </a:pPr>
            <a:r>
              <a:rPr lang="fr-FR" sz="3200" b="0" u="sng" dirty="0">
                <a:solidFill>
                  <a:srgbClr val="0070C0"/>
                </a:solidFill>
                <a:latin typeface="Impact" panose="020B0806030902050204" pitchFamily="34" charset="0"/>
              </a:rPr>
              <a:t>Quelques notions sur les institutions judiciaires </a:t>
            </a:r>
          </a:p>
          <a:p>
            <a:pPr marL="571500" lvl="0" indent="-571500">
              <a:buFont typeface="+mj-lt"/>
              <a:buAutoNum type="romanUcPeriod"/>
            </a:pPr>
            <a:r>
              <a:rPr lang="fr-FR" sz="3200" b="0" u="sng" dirty="0">
                <a:solidFill>
                  <a:srgbClr val="0070C0"/>
                </a:solidFill>
                <a:latin typeface="Impact" panose="020B0806030902050204" pitchFamily="34" charset="0"/>
              </a:rPr>
              <a:t>Le parcours pénal du proche </a:t>
            </a:r>
          </a:p>
          <a:p>
            <a:pPr marL="571500" lvl="0" indent="-571500">
              <a:buFont typeface="+mj-lt"/>
              <a:buAutoNum type="romanUcPeriod"/>
            </a:pPr>
            <a:endParaRPr lang="fr-FR" sz="3200" b="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pPr marL="0" lvl="0" indent="0">
              <a:buNone/>
            </a:pPr>
            <a:endParaRPr lang="fr-FR" sz="2000" dirty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endParaRPr lang="fr-FR" sz="2000" dirty="0">
              <a:latin typeface="Impact" panose="020B0806030902050204" pitchFamily="34" charset="0"/>
            </a:endParaRPr>
          </a:p>
          <a:p>
            <a:pPr marL="0" indent="0">
              <a:buNone/>
            </a:pPr>
            <a:endParaRPr lang="fr-FR" sz="2000" dirty="0">
              <a:latin typeface="Impact" panose="020B0806030902050204" pitchFamily="34" charset="0"/>
            </a:endParaRPr>
          </a:p>
          <a:p>
            <a:pPr marL="0" indent="0">
              <a:buNone/>
            </a:pPr>
            <a:endParaRPr lang="fr-FR" sz="2000" dirty="0">
              <a:latin typeface="Impact" panose="020B0806030902050204" pitchFamily="34" charset="0"/>
            </a:endParaRPr>
          </a:p>
          <a:p>
            <a:pPr marL="0" indent="0">
              <a:buNone/>
            </a:pPr>
            <a:endParaRPr lang="fr-FR" sz="1600" dirty="0">
              <a:latin typeface="Impact" panose="020B0806030902050204" pitchFamily="34" charset="0"/>
            </a:endParaRPr>
          </a:p>
          <a:p>
            <a:pPr marL="0" indent="0">
              <a:buNone/>
            </a:pPr>
            <a:endParaRPr lang="fr-FR" sz="14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AD8234-1C8E-3F5B-E5A3-ABA4FF7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RESSOURCES A DISPOSITION DES RPP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B647EC-CFB6-B50D-E501-6C90FB461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« Kit avocat »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Les ressources disponibles sur l’extranet de l’Unafam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 manuel du RPP</a:t>
            </a:r>
          </a:p>
          <a:p>
            <a:r>
              <a:rPr lang="fr-FR" dirty="0"/>
              <a:t>Le Guide « Comment aider un proche malade psychique confronté à la justice pénale »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0F2DE9-58DC-0157-A062-40AA84B3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647426-107D-810A-9868-5E6F0457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D3FB3F8D-8798-AE85-05A6-5D5FA19F1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8" y="3392316"/>
            <a:ext cx="3759784" cy="1692868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00AA375-AF61-537B-EB0E-3459C221A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88489"/>
            <a:ext cx="4118422" cy="1910710"/>
          </a:xfrm>
          <a:prstGeom prst="rect">
            <a:avLst/>
          </a:prstGeom>
        </p:spPr>
      </p:pic>
      <p:cxnSp>
        <p:nvCxnSpPr>
          <p:cNvPr id="13" name="Connecteur en angle 12">
            <a:extLst>
              <a:ext uri="{FF2B5EF4-FFF2-40B4-BE49-F238E27FC236}">
                <a16:creationId xmlns:a16="http://schemas.microsoft.com/office/drawing/2014/main" id="{395BD32F-28DD-37DD-A3A3-E59CD1F45FC7}"/>
              </a:ext>
            </a:extLst>
          </p:cNvPr>
          <p:cNvCxnSpPr/>
          <p:nvPr/>
        </p:nvCxnSpPr>
        <p:spPr>
          <a:xfrm rot="10800000" flipV="1">
            <a:off x="4788024" y="3392315"/>
            <a:ext cx="1152128" cy="885035"/>
          </a:xfrm>
          <a:prstGeom prst="bentConnector3">
            <a:avLst>
              <a:gd name="adj1" fmla="val 559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D26594C-884C-48E1-C7F6-16895BC0B7D1}"/>
              </a:ext>
            </a:extLst>
          </p:cNvPr>
          <p:cNvCxnSpPr/>
          <p:nvPr/>
        </p:nvCxnSpPr>
        <p:spPr>
          <a:xfrm>
            <a:off x="2843808" y="1556792"/>
            <a:ext cx="115212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916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6AD1B-559C-8AF5-9E34-CAE1F8F4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guide est aussi un résumé du code de procédure </a:t>
            </a:r>
            <a:r>
              <a:rPr lang="fr-FR" dirty="0" err="1"/>
              <a:t>pénalE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194DF9-A558-DC9C-2DE1-02A2DBB3C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0" dirty="0"/>
              <a:t>Le </a:t>
            </a:r>
            <a:r>
              <a:rPr lang="fr-FR" b="0" dirty="0">
                <a:solidFill>
                  <a:srgbClr val="0070C0"/>
                </a:solidFill>
              </a:rPr>
              <a:t>guide</a:t>
            </a:r>
            <a:r>
              <a:rPr lang="fr-FR" b="0" dirty="0"/>
              <a:t> « </a:t>
            </a:r>
            <a:r>
              <a:rPr lang="fr-FR" b="0" i="1" dirty="0"/>
              <a:t>Comment aider un proche</a:t>
            </a:r>
          </a:p>
          <a:p>
            <a:pPr marL="0" indent="0">
              <a:buNone/>
            </a:pPr>
            <a:r>
              <a:rPr lang="fr-FR" b="0" i="1" dirty="0"/>
              <a:t>malade psychique confronté à la justice pénale ? »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					</a:t>
            </a:r>
          </a:p>
          <a:p>
            <a:pPr marL="0" indent="0">
              <a:buNone/>
            </a:pPr>
            <a:r>
              <a:rPr lang="fr-FR" dirty="0"/>
              <a:t>					</a:t>
            </a:r>
          </a:p>
          <a:p>
            <a:pPr marL="0" indent="0">
              <a:buNone/>
            </a:pPr>
            <a:r>
              <a:rPr lang="fr-FR" dirty="0"/>
              <a:t>						</a:t>
            </a:r>
            <a:r>
              <a:rPr lang="fr-FR" b="0" dirty="0"/>
              <a:t>Le </a:t>
            </a:r>
            <a:r>
              <a:rPr lang="fr-FR" b="0" dirty="0">
                <a:solidFill>
                  <a:srgbClr val="0070C0"/>
                </a:solidFill>
              </a:rPr>
              <a:t>mémento récapitulatif </a:t>
            </a:r>
          </a:p>
          <a:p>
            <a:pPr marL="0" indent="0">
              <a:buNone/>
            </a:pPr>
            <a:r>
              <a:rPr lang="fr-FR" b="0" dirty="0"/>
              <a:t>						du parcours du proche </a:t>
            </a:r>
          </a:p>
          <a:p>
            <a:pPr marL="0" indent="0">
              <a:buNone/>
            </a:pPr>
            <a:r>
              <a:rPr lang="fr-FR" b="0" dirty="0"/>
              <a:t>						à destination des 							avocats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DE8F5E-3A11-D9BD-ABA2-306CCF9A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848286-49FD-9DF8-BE2B-B4E34BDF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6" name="Espace réservé du contenu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2FED18A-6097-55B2-48DE-260A2B971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9" y="2348880"/>
            <a:ext cx="3960440" cy="3311385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A15205E-99F0-9451-5F6B-0081A6B0E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08" y="1168970"/>
            <a:ext cx="2530624" cy="2968475"/>
          </a:xfrm>
          <a:prstGeom prst="rect">
            <a:avLst/>
          </a:prstGeom>
          <a:noFill/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5E2B6B9-3465-98B8-576E-5E172E2E08A3}"/>
              </a:ext>
            </a:extLst>
          </p:cNvPr>
          <p:cNvCxnSpPr/>
          <p:nvPr/>
        </p:nvCxnSpPr>
        <p:spPr>
          <a:xfrm>
            <a:off x="4748798" y="1551707"/>
            <a:ext cx="133537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B842C24-7EB2-F3ED-B9EC-598B691879E8}"/>
              </a:ext>
            </a:extLst>
          </p:cNvPr>
          <p:cNvCxnSpPr/>
          <p:nvPr/>
        </p:nvCxnSpPr>
        <p:spPr>
          <a:xfrm flipH="1">
            <a:off x="4748798" y="4925431"/>
            <a:ext cx="119135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172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1B504-0EAE-47A4-83FE-0D552F2E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manuel du RPP</a:t>
            </a:r>
          </a:p>
        </p:txBody>
      </p:sp>
      <p:pic>
        <p:nvPicPr>
          <p:cNvPr id="7" name="Espace réservé du contenu 6" descr="Une image contenant texte, intérieur, capture d’écran&#10;&#10;Description générée automatiquement">
            <a:extLst>
              <a:ext uri="{FF2B5EF4-FFF2-40B4-BE49-F238E27FC236}">
                <a16:creationId xmlns:a16="http://schemas.microsoft.com/office/drawing/2014/main" id="{2A55B08D-697E-6A33-C01B-F94167EFC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17408"/>
            <a:ext cx="4258816" cy="5607782"/>
          </a:xfrm>
          <a:ln w="25400">
            <a:solidFill>
              <a:srgbClr val="0070C0"/>
            </a:solidFill>
          </a:ln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293700-99F7-40E1-8D33-3E5173D5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2D7FB6-705A-4372-9AEB-B3EF16C8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80134E-66C3-B524-84EC-1E0AC4114B3C}"/>
              </a:ext>
            </a:extLst>
          </p:cNvPr>
          <p:cNvSpPr txBox="1"/>
          <p:nvPr/>
        </p:nvSpPr>
        <p:spPr>
          <a:xfrm>
            <a:off x="457200" y="2986568"/>
            <a:ext cx="3322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Un manuel intégrant </a:t>
            </a:r>
            <a:r>
              <a:rPr lang="fr-FR" sz="2000" dirty="0">
                <a:solidFill>
                  <a:srgbClr val="0070C0"/>
                </a:solidFill>
              </a:rPr>
              <a:t>toutes les informations utiles à l’exercice des missions de RPP</a:t>
            </a:r>
            <a:r>
              <a:rPr lang="fr-FR" sz="2000" dirty="0"/>
              <a:t> (conseils et recommandations pour la construction de partenariats, lettres types, conventions types,  annuaire des personnes ressources etc.)</a:t>
            </a:r>
          </a:p>
        </p:txBody>
      </p:sp>
    </p:spTree>
    <p:extLst>
      <p:ext uri="{BB962C8B-B14F-4D97-AF65-F5344CB8AC3E}">
        <p14:creationId xmlns:p14="http://schemas.microsoft.com/office/powerpoint/2010/main" val="2990718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9411C-D8A4-43D7-8CB0-B7FDE3C3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24C746B-1423-346C-C307-9E2644222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V. </a:t>
            </a:r>
          </a:p>
          <a:p>
            <a:r>
              <a:rPr lang="fr-FR" dirty="0"/>
              <a:t>La place du </a:t>
            </a:r>
            <a:r>
              <a:rPr lang="fr-FR" dirty="0" err="1"/>
              <a:t>rpp</a:t>
            </a:r>
            <a:r>
              <a:rPr lang="fr-FR" dirty="0"/>
              <a:t> dans la </a:t>
            </a:r>
            <a:r>
              <a:rPr lang="fr-FR" dirty="0" err="1"/>
              <a:t>dÉLÉGATION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7BB33A-B5E7-4BBC-B863-EFA32F2AD7A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48425"/>
            <a:ext cx="2133600" cy="365125"/>
          </a:xfrm>
        </p:spPr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8BB4E7-5FE8-4E3A-A5F3-2E8AD60D94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448425"/>
            <a:ext cx="2133600" cy="365125"/>
          </a:xfrm>
        </p:spPr>
        <p:txBody>
          <a:bodyPr/>
          <a:lstStyle/>
          <a:p>
            <a:fld id="{C8100989-B75F-4602-84D8-19856CD6A586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873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8DE3E-553E-2F7C-DFC7-0FA3AC68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complémentarité des accueillants et des </a:t>
            </a:r>
            <a:r>
              <a:rPr lang="fr-FR" dirty="0" err="1"/>
              <a:t>rpp</a:t>
            </a:r>
            <a:endParaRPr lang="fr-FR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A4584A62-58C8-093D-25CA-146E8A009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550635"/>
              </p:ext>
            </p:extLst>
          </p:nvPr>
        </p:nvGraphicFramePr>
        <p:xfrm>
          <a:off x="457200" y="1379538"/>
          <a:ext cx="8229600" cy="2382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83605230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159580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En première ligne : l’accueillant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Le relai technique : le RPP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936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L’accueillant reçoit la famille en premier lieu. Il l’écoute, la rassure, si besoin la réoriente vers le RPP.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n>
                            <a:noFill/>
                          </a:ln>
                          <a:solidFill>
                            <a:srgbClr val="0070C0"/>
                          </a:solidFill>
                        </a:rPr>
                        <a:t>Le RPP dispense des informations techniques et </a:t>
                      </a:r>
                      <a:r>
                        <a:rPr lang="fr-FR" b="1" dirty="0">
                          <a:ln>
                            <a:noFill/>
                          </a:ln>
                          <a:solidFill>
                            <a:srgbClr val="0070C0"/>
                          </a:solidFill>
                        </a:rPr>
                        <a:t>accompagne</a:t>
                      </a:r>
                      <a:r>
                        <a:rPr lang="fr-FR" dirty="0">
                          <a:ln>
                            <a:noFill/>
                          </a:ln>
                          <a:solidFill>
                            <a:srgbClr val="0070C0"/>
                          </a:solidFill>
                        </a:rPr>
                        <a:t> la famille tout au long du parcours pénal du proche (il peut l’aider à trouver un avocat, répondre à ses questions sur le déroulement attendu de la procédure, l’aider à remplir le mémento à destination des avocats…).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296324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B787BF-6D50-6EDC-EB24-E5E42D46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7261D4-6A9D-32BD-F1E7-5E9DDC75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CF1006-AE7C-E167-14CB-F54B0126958B}"/>
              </a:ext>
            </a:extLst>
          </p:cNvPr>
          <p:cNvSpPr txBox="1"/>
          <p:nvPr/>
        </p:nvSpPr>
        <p:spPr>
          <a:xfrm>
            <a:off x="2051720" y="4781736"/>
            <a:ext cx="580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RPP n’est pas habilité à dispenser des conseils juridiques : c’est le rôle de l’avocat. </a:t>
            </a:r>
          </a:p>
        </p:txBody>
      </p:sp>
      <p:pic>
        <p:nvPicPr>
          <p:cNvPr id="10" name="Graphique 9" descr="Avertissement contour">
            <a:extLst>
              <a:ext uri="{FF2B5EF4-FFF2-40B4-BE49-F238E27FC236}">
                <a16:creationId xmlns:a16="http://schemas.microsoft.com/office/drawing/2014/main" id="{4B0A761A-5E46-F0FC-0B76-51A4A553E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587" y="4235518"/>
            <a:ext cx="1278118" cy="12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7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64F4D-4CC8-B03C-9CD1-D785C588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complémentarité des représentants des usagers (RU) et des </a:t>
            </a:r>
            <a:r>
              <a:rPr lang="fr-FR" dirty="0" err="1"/>
              <a:t>rpp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3F044C-17C7-0886-D8F4-DF735A886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0848"/>
            <a:ext cx="9144000" cy="485740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400" dirty="0"/>
              <a:t>Le représentant des usagers (de la CDU ou de la CDSP) peut </a:t>
            </a:r>
            <a:r>
              <a:rPr lang="fr-FR" sz="2400" b="1" dirty="0">
                <a:solidFill>
                  <a:srgbClr val="0070C0"/>
                </a:solidFill>
              </a:rPr>
              <a:t>s’informer des conditions de séjour à l’hôpital des détenus</a:t>
            </a:r>
            <a:r>
              <a:rPr lang="fr-FR" sz="2400" dirty="0"/>
              <a:t> transférés dans les services psy fermés (dont UHSA, UMD et USIP) et des évènements indésirables qu’ils peuvent y connaître. </a:t>
            </a:r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r>
              <a:rPr lang="fr-FR" sz="2400" dirty="0"/>
              <a:t>Le représentant des usagers peut répondre à une </a:t>
            </a:r>
            <a:r>
              <a:rPr lang="fr-FR" sz="2400" b="1" dirty="0">
                <a:solidFill>
                  <a:srgbClr val="0070C0"/>
                </a:solidFill>
              </a:rPr>
              <a:t>demande d’information </a:t>
            </a:r>
            <a:r>
              <a:rPr lang="fr-FR" sz="2400" dirty="0"/>
              <a:t>d’une famille que suit le RPP. </a:t>
            </a:r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r>
              <a:rPr lang="fr-FR" sz="2400" dirty="0"/>
              <a:t>Et le RPP sollicite le DD lorsqu’il a besoin d’un soutien pour des </a:t>
            </a:r>
            <a:r>
              <a:rPr lang="fr-FR" sz="2400" b="1" dirty="0">
                <a:solidFill>
                  <a:srgbClr val="0070C0"/>
                </a:solidFill>
              </a:rPr>
              <a:t>contacts institutionnels.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5BF318-48BA-7A49-713A-28922485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2BD0B5-3BE0-9585-0293-FB69C9DF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932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D03C2-B841-E276-937F-3D98AE38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D’ACTIONS DES RPP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BC3D28-759D-3230-D554-0AA8002DD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FR" sz="7200" u="sng" dirty="0"/>
              <a:t>Accueil en présentiel </a:t>
            </a:r>
            <a:r>
              <a:rPr lang="fr-FR" sz="7200" b="0" dirty="0"/>
              <a:t>: une dame dont le fils incarcéré en province souhaitait que celui-ci soit transféré en région parisienne. </a:t>
            </a:r>
            <a:r>
              <a:rPr lang="fr-FR" sz="7200" dirty="0"/>
              <a:t>Le RPP</a:t>
            </a:r>
            <a:r>
              <a:rPr lang="fr-FR" sz="7200" b="0" dirty="0"/>
              <a:t> lui a conseillé de demander à son avocat et à son tuteur de se rapprocher du Juge d’Application des Peines. Le </a:t>
            </a:r>
            <a:r>
              <a:rPr lang="fr-FR" sz="7200" dirty="0">
                <a:solidFill>
                  <a:srgbClr val="0070C0"/>
                </a:solidFill>
              </a:rPr>
              <a:t>transfert a été accepté</a:t>
            </a:r>
            <a:r>
              <a:rPr lang="fr-FR" sz="7200" b="0" dirty="0"/>
              <a:t>.</a:t>
            </a:r>
          </a:p>
          <a:p>
            <a:pPr lvl="1"/>
            <a:endParaRPr lang="fr-FR" sz="7200" dirty="0"/>
          </a:p>
          <a:p>
            <a:pPr marL="0" indent="0">
              <a:buNone/>
            </a:pPr>
            <a:r>
              <a:rPr lang="fr-FR" sz="7200" u="sng" dirty="0"/>
              <a:t>Accueil téléphonique </a:t>
            </a:r>
            <a:r>
              <a:rPr lang="fr-FR" sz="7200" b="0" dirty="0"/>
              <a:t>: </a:t>
            </a:r>
            <a:r>
              <a:rPr lang="fr-FR" sz="7400" b="0" dirty="0"/>
              <a:t>Ayant réagi par des faits de violence à un voisinage bruyant, un jeune homme, malade psychique, est placé en garde à vue et poursuivi au pénal. </a:t>
            </a:r>
            <a:r>
              <a:rPr lang="fr-FR" sz="7400" dirty="0"/>
              <a:t>Le RPP </a:t>
            </a:r>
            <a:r>
              <a:rPr lang="fr-FR" sz="7400" b="0" dirty="0"/>
              <a:t>suggère de rédiger un mémoire d’information détaillé sur son parcours, soulignant les difficultés  de la famille à être entendue par le CMP pour la mise en place de soins avec suivi. Ce mémoire est remis au service de police enquêteur qui le transmet au Parquet. Celui-ci décide une remise en liberté provisoire avec obligation de soins. Le tribunal judiciaire décidera ensuite d’une </a:t>
            </a:r>
            <a:r>
              <a:rPr lang="fr-FR" sz="7400" dirty="0">
                <a:solidFill>
                  <a:srgbClr val="0070C0"/>
                </a:solidFill>
              </a:rPr>
              <a:t>peine légère de prison avec sursis et mise à l’épreuve</a:t>
            </a:r>
            <a:r>
              <a:rPr lang="fr-FR" b="0" dirty="0"/>
              <a:t>.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3A16FF-5D6A-ABF1-162E-5F4B0561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8D1FA4-6C49-ED6A-0754-3FFEAE08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137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453E3E7-5800-8F4B-8100-03BFC453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b="1" dirty="0"/>
              <a:t>A. Le parquet </a:t>
            </a:r>
            <a:br>
              <a:rPr lang="fr-FR" sz="2000" b="1" dirty="0"/>
            </a:br>
            <a:r>
              <a:rPr lang="fr-FR" sz="2000" b="1" dirty="0"/>
              <a:t>B. Le siège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A64D975-216C-5248-9077-E8BC54CEF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4400" dirty="0"/>
              <a:t>VI. </a:t>
            </a:r>
          </a:p>
          <a:p>
            <a:r>
              <a:rPr lang="fr-FR" sz="4400" dirty="0"/>
              <a:t>Quelques notions sur Les institutions judiciaires</a:t>
            </a:r>
          </a:p>
          <a:p>
            <a:r>
              <a:rPr lang="fr-FR" sz="3600" dirty="0">
                <a:solidFill>
                  <a:srgbClr val="FFC000"/>
                </a:solidFill>
              </a:rPr>
              <a:t>(partie optionnelle de l’exposé)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D4469B-54E6-0F4F-BFA5-CE71FA1516D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9EA72DB6-BD69-4E81-8A06-5CE895C0D544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B853AE-3FA6-3C4E-B76C-93F927B355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C8100989-B75F-4602-84D8-19856CD6A586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20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DAEBB-4EA7-3F4E-98F2-34F622DA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II. LES INSTITUTIONS JUDICIAIRES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9837CE08-472C-5046-982D-1C22713FE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0072C6">
              <a:alpha val="0"/>
            </a:srgbClr>
          </a:solidFill>
        </p:spPr>
        <p:txBody>
          <a:bodyPr/>
          <a:lstStyle/>
          <a:p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A. LE PARQUET</a:t>
            </a: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767D15B4-9D95-EF45-A485-CF839EFE9333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57200" y="2174875"/>
            <a:ext cx="40401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0072C6"/>
              </a:buClr>
              <a:buNone/>
            </a:pPr>
            <a:endParaRPr lang="fr-FR" dirty="0"/>
          </a:p>
          <a:p>
            <a:pPr marL="0" indent="0">
              <a:buClr>
                <a:srgbClr val="0072C6"/>
              </a:buClr>
              <a:buNone/>
            </a:pPr>
            <a:r>
              <a:rPr lang="fr-FR" dirty="0"/>
              <a:t>	Procureur de la république et ses substituts</a:t>
            </a:r>
          </a:p>
          <a:p>
            <a:pPr marL="342900" indent="-342900">
              <a:buClr>
                <a:srgbClr val="0072C6"/>
              </a:buClr>
              <a:buFont typeface="Wingdings" pitchFamily="2" charset="2"/>
              <a:buChar char="§"/>
            </a:pPr>
            <a:endParaRPr lang="fr-FR" dirty="0"/>
          </a:p>
          <a:p>
            <a:pPr marL="342900" indent="-342900">
              <a:buClr>
                <a:srgbClr val="0072C6"/>
              </a:buClr>
              <a:buFont typeface="Wingdings" pitchFamily="2" charset="2"/>
              <a:buChar char="§"/>
            </a:pPr>
            <a:r>
              <a:rPr lang="fr-FR" dirty="0"/>
              <a:t>Rôle central</a:t>
            </a:r>
          </a:p>
          <a:p>
            <a:pPr marL="342900" indent="-342900">
              <a:buClr>
                <a:srgbClr val="0072C6"/>
              </a:buClr>
              <a:buFont typeface="Wingdings" pitchFamily="2" charset="2"/>
              <a:buChar char="§"/>
            </a:pPr>
            <a:r>
              <a:rPr lang="fr-FR" dirty="0"/>
              <a:t>Hiérarchisé</a:t>
            </a:r>
          </a:p>
          <a:p>
            <a:pPr marL="342900" indent="-342900">
              <a:buClr>
                <a:srgbClr val="0072C6"/>
              </a:buClr>
              <a:buFont typeface="Wingdings" pitchFamily="2" charset="2"/>
              <a:buChar char="§"/>
            </a:pPr>
            <a:r>
              <a:rPr lang="fr-FR" dirty="0"/>
              <a:t>Applique la politique pénale </a:t>
            </a:r>
            <a:r>
              <a:rPr lang="fr-FR" b="1" dirty="0">
                <a:solidFill>
                  <a:srgbClr val="0072C6"/>
                </a:solidFill>
              </a:rPr>
              <a:t>définie par le gouvernement </a:t>
            </a:r>
            <a:endParaRPr lang="fr-FR" dirty="0"/>
          </a:p>
          <a:p>
            <a:pPr marL="342900" indent="-342900">
              <a:buClr>
                <a:srgbClr val="0072C6"/>
              </a:buClr>
              <a:buFont typeface="Wingdings" pitchFamily="2" charset="2"/>
              <a:buChar char="§"/>
            </a:pPr>
            <a:r>
              <a:rPr lang="fr-FR" dirty="0"/>
              <a:t>Déclenche l’action publique </a:t>
            </a:r>
          </a:p>
          <a:p>
            <a:pPr marL="342900" indent="-342900">
              <a:buClr>
                <a:srgbClr val="0072C6"/>
              </a:buClr>
              <a:buFont typeface="Wingdings" pitchFamily="2" charset="2"/>
              <a:buChar char="§"/>
            </a:pPr>
            <a:r>
              <a:rPr lang="fr-FR" dirty="0"/>
              <a:t>Opportunité des poursuites </a:t>
            </a:r>
            <a:r>
              <a:rPr lang="fr-FR" dirty="0">
                <a:sym typeface="Wingdings" pitchFamily="2" charset="2"/>
              </a:rPr>
              <a:t>(possibilité de </a:t>
            </a:r>
            <a:r>
              <a:rPr lang="fr-FR" b="1" dirty="0">
                <a:solidFill>
                  <a:srgbClr val="0072C6"/>
                </a:solidFill>
                <a:sym typeface="Wingdings" pitchFamily="2" charset="2"/>
              </a:rPr>
              <a:t>classer sans suite</a:t>
            </a:r>
            <a:r>
              <a:rPr lang="fr-FR" dirty="0">
                <a:sym typeface="Wingdings" pitchFamily="2" charset="2"/>
              </a:rPr>
              <a:t>) </a:t>
            </a:r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934D9FF-D739-4541-956C-B31848D1B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0072C6">
              <a:alpha val="0"/>
            </a:srgbClr>
          </a:solidFill>
        </p:spPr>
        <p:txBody>
          <a:bodyPr/>
          <a:lstStyle/>
          <a:p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B. LE SIÈGE</a:t>
            </a: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E111CD04-E7BD-5B4D-B1B0-580F12527B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Magistrats Indépendants qui rendent des décisions de justice.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Composition : </a:t>
            </a:r>
          </a:p>
          <a:p>
            <a:pPr marL="0" indent="0">
              <a:buNone/>
            </a:pPr>
            <a:endParaRPr lang="fr-FR" dirty="0"/>
          </a:p>
          <a:p>
            <a:pPr marL="457200" indent="-457200">
              <a:buAutoNum type="arabicPeriod"/>
            </a:pPr>
            <a:r>
              <a:rPr lang="fr-FR" dirty="0">
                <a:solidFill>
                  <a:srgbClr val="0070C0"/>
                </a:solidFill>
              </a:rPr>
              <a:t>Juridictions d’instruction </a:t>
            </a:r>
          </a:p>
          <a:p>
            <a:pPr marL="457200" indent="-457200">
              <a:buAutoNum type="arabicPeriod"/>
            </a:pPr>
            <a:r>
              <a:rPr lang="fr-FR" dirty="0">
                <a:solidFill>
                  <a:srgbClr val="0070C0"/>
                </a:solidFill>
              </a:rPr>
              <a:t>Juridictions de jugement 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993B0E-7FAD-FD47-A4BA-7655C5AD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43DA79-8D0D-134F-B121-48C6EDA4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26" name="Graphique 25" descr="Utilisateurs avec un remplissage uni">
            <a:extLst>
              <a:ext uri="{FF2B5EF4-FFF2-40B4-BE49-F238E27FC236}">
                <a16:creationId xmlns:a16="http://schemas.microsoft.com/office/drawing/2014/main" id="{473C1355-766E-6741-BD0E-34ACBE47B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2242021"/>
            <a:ext cx="914400" cy="914400"/>
          </a:xfrm>
          <a:prstGeom prst="rect">
            <a:avLst/>
          </a:prstGeom>
        </p:spPr>
      </p:pic>
      <p:pic>
        <p:nvPicPr>
          <p:cNvPr id="27" name="Graphique 26" descr="Utilisateurs avec un remplissage uni">
            <a:extLst>
              <a:ext uri="{FF2B5EF4-FFF2-40B4-BE49-F238E27FC236}">
                <a16:creationId xmlns:a16="http://schemas.microsoft.com/office/drawing/2014/main" id="{381A19AC-ADE4-8949-B581-A8EF55406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5025" y="21748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93EE1-350A-5749-90CF-F4688C09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II. LES INSTITUTIONS JUDICIAIRES</a:t>
            </a:r>
            <a:br>
              <a:rPr lang="fr-FR" dirty="0"/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B. Le SIÈGE  </a:t>
            </a:r>
            <a:r>
              <a:rPr lang="fr-FR" dirty="0">
                <a:solidFill>
                  <a:srgbClr val="0070C0"/>
                </a:solidFill>
              </a:rPr>
              <a:t>1. LES JURIDICTIONS D’INSTRUCTION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357695-E173-A346-8393-D60353AF5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u="sng" dirty="0"/>
              <a:t>LE JUGE D’INSTRUCTION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0" dirty="0">
                <a:solidFill>
                  <a:srgbClr val="0070C0"/>
                </a:solidFill>
              </a:rPr>
              <a:t>Saisi par </a:t>
            </a:r>
            <a:r>
              <a:rPr lang="fr-FR" dirty="0">
                <a:solidFill>
                  <a:srgbClr val="0070C0"/>
                </a:solidFill>
              </a:rPr>
              <a:t>le parquet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1700" b="0" dirty="0"/>
              <a:t>           Meurtres, assassinats, viols…		      Coups et blessures, agressions, 					       infractions à la législation sur les 					       stupéfiants…</a:t>
            </a:r>
            <a:endParaRPr lang="fr-FR" b="0" dirty="0"/>
          </a:p>
          <a:p>
            <a:r>
              <a:rPr lang="fr-FR" b="0" dirty="0"/>
              <a:t>Il instruit </a:t>
            </a:r>
            <a:r>
              <a:rPr lang="fr-FR" dirty="0">
                <a:solidFill>
                  <a:srgbClr val="0070C0"/>
                </a:solidFill>
              </a:rPr>
              <a:t>à charge </a:t>
            </a:r>
            <a:r>
              <a:rPr lang="fr-FR" b="0" dirty="0"/>
              <a:t>et </a:t>
            </a:r>
            <a:r>
              <a:rPr lang="fr-FR" dirty="0">
                <a:solidFill>
                  <a:srgbClr val="0070C0"/>
                </a:solidFill>
              </a:rPr>
              <a:t>à décharge, </a:t>
            </a:r>
          </a:p>
          <a:p>
            <a:r>
              <a:rPr lang="fr-FR" b="0" dirty="0"/>
              <a:t>Il a sous ses ordres les officiers de police judiciaire (OPJ) chargés de l’enquête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29C883-3CAD-CA4C-B81F-03D4C4BE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7AFE21-9930-FF42-86D6-340733F9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DAF27FB-2831-AF43-B0CD-FD32E584888D}"/>
              </a:ext>
            </a:extLst>
          </p:cNvPr>
          <p:cNvSpPr/>
          <p:nvPr/>
        </p:nvSpPr>
        <p:spPr>
          <a:xfrm>
            <a:off x="995028" y="3228844"/>
            <a:ext cx="2952328" cy="100811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u="sng" dirty="0">
                <a:solidFill>
                  <a:srgbClr val="0070C0"/>
                </a:solidFill>
              </a:rPr>
              <a:t>En matière criminelle </a:t>
            </a:r>
            <a:r>
              <a:rPr lang="fr-FR" sz="2000" dirty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fr-FR" sz="2000" dirty="0">
                <a:solidFill>
                  <a:srgbClr val="0070C0"/>
                </a:solidFill>
              </a:rPr>
              <a:t>Saisine </a:t>
            </a:r>
            <a:r>
              <a:rPr lang="fr-FR" sz="2000" b="1" dirty="0">
                <a:solidFill>
                  <a:srgbClr val="0070C0"/>
                </a:solidFill>
              </a:rPr>
              <a:t>OBLIGATOIRE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7D82D66-6204-AC48-875E-C8EEC26F6786}"/>
              </a:ext>
            </a:extLst>
          </p:cNvPr>
          <p:cNvSpPr/>
          <p:nvPr/>
        </p:nvSpPr>
        <p:spPr>
          <a:xfrm>
            <a:off x="5364088" y="3228844"/>
            <a:ext cx="2952328" cy="100811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u="sng" dirty="0">
                <a:solidFill>
                  <a:srgbClr val="0070C0"/>
                </a:solidFill>
              </a:rPr>
              <a:t>En matière délictuelle </a:t>
            </a:r>
            <a:r>
              <a:rPr lang="fr-FR" sz="2000" dirty="0">
                <a:solidFill>
                  <a:srgbClr val="0070C0"/>
                </a:solidFill>
              </a:rPr>
              <a:t>: </a:t>
            </a:r>
          </a:p>
          <a:p>
            <a:pPr algn="ctr"/>
            <a:r>
              <a:rPr lang="fr-FR" sz="2000" dirty="0">
                <a:solidFill>
                  <a:srgbClr val="0070C0"/>
                </a:solidFill>
              </a:rPr>
              <a:t>Saisine </a:t>
            </a:r>
            <a:r>
              <a:rPr lang="fr-FR" sz="2000" b="1" dirty="0">
                <a:solidFill>
                  <a:srgbClr val="0070C0"/>
                </a:solidFill>
              </a:rPr>
              <a:t>FACULTATIVE</a:t>
            </a:r>
          </a:p>
        </p:txBody>
      </p:sp>
      <p:pic>
        <p:nvPicPr>
          <p:cNvPr id="9" name="Graphique 8" descr="Femme juge avec un remplissage uni">
            <a:extLst>
              <a:ext uri="{FF2B5EF4-FFF2-40B4-BE49-F238E27FC236}">
                <a16:creationId xmlns:a16="http://schemas.microsoft.com/office/drawing/2014/main" id="{8714F2B9-B3F1-2E4B-B1C9-FBDCB00D6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553" y="1439650"/>
            <a:ext cx="796950" cy="7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3608" y="2259630"/>
            <a:ext cx="7056784" cy="1140147"/>
          </a:xfrm>
        </p:spPr>
        <p:txBody>
          <a:bodyPr>
            <a:noAutofit/>
          </a:bodyPr>
          <a:lstStyle/>
          <a:p>
            <a:endParaRPr lang="fr-FR" dirty="0"/>
          </a:p>
          <a:p>
            <a:r>
              <a:rPr lang="fr-FR" dirty="0"/>
              <a:t>I. </a:t>
            </a:r>
          </a:p>
          <a:p>
            <a:r>
              <a:rPr lang="fr-FR" dirty="0"/>
              <a:t>Le RÔLE DE RÉFÉRENT PARCOURS PÉNAL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AB98562-2F99-4EAB-99F9-70AF75BD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Présentation par </a:t>
            </a:r>
            <a:r>
              <a:rPr lang="fr-FR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993089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35FF95-704C-674B-969F-3B448EBB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II. LES INSTITUTIONS JUDICIAIRES</a:t>
            </a:r>
            <a:br>
              <a:rPr lang="fr-FR" dirty="0"/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B. Le SIÈGE  </a:t>
            </a:r>
            <a:r>
              <a:rPr lang="fr-FR" dirty="0">
                <a:solidFill>
                  <a:srgbClr val="0070C0"/>
                </a:solidFill>
              </a:rPr>
              <a:t>1. LES JURIDICTIONS D’INSTRUCTION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1C8214-8617-B84B-B8D7-5387D39D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u="sng" dirty="0"/>
              <a:t>LE JUGE DES LIBERTÉS ET DE LA DÉTENTION</a:t>
            </a:r>
          </a:p>
          <a:p>
            <a:pPr marL="0" indent="0">
              <a:buNone/>
            </a:pPr>
            <a:r>
              <a:rPr lang="fr-FR" sz="2600" b="0" dirty="0">
                <a:solidFill>
                  <a:srgbClr val="0070C0"/>
                </a:solidFill>
              </a:rPr>
              <a:t>	</a:t>
            </a:r>
            <a:r>
              <a:rPr lang="fr-FR" sz="2600" u="sng" dirty="0">
                <a:solidFill>
                  <a:srgbClr val="0070C0"/>
                </a:solidFill>
              </a:rPr>
              <a:t>Contrôle la légalité des mesures privatives de liberté : </a:t>
            </a:r>
          </a:p>
          <a:p>
            <a:pPr marL="0" indent="0">
              <a:buNone/>
            </a:pPr>
            <a:endParaRPr lang="fr-FR" sz="2600" u="sng" dirty="0">
              <a:solidFill>
                <a:srgbClr val="0070C0"/>
              </a:solidFill>
            </a:endParaRPr>
          </a:p>
          <a:p>
            <a:pPr lvl="0"/>
            <a:r>
              <a:rPr lang="fr-FR" sz="2600" b="0" dirty="0"/>
              <a:t>Contentieux de la </a:t>
            </a:r>
            <a:r>
              <a:rPr lang="fr-FR" sz="2600" dirty="0">
                <a:solidFill>
                  <a:srgbClr val="0070C0"/>
                </a:solidFill>
              </a:rPr>
              <a:t>détention </a:t>
            </a:r>
            <a:r>
              <a:rPr lang="fr-FR" sz="2600" b="0" dirty="0"/>
              <a:t>(mandats de dépôts, contrôle judiciaire), il est saisi pat le </a:t>
            </a:r>
            <a:r>
              <a:rPr lang="fr-FR" sz="2600" b="0" dirty="0">
                <a:solidFill>
                  <a:srgbClr val="0070C0"/>
                </a:solidFill>
              </a:rPr>
              <a:t>parquet</a:t>
            </a:r>
            <a:r>
              <a:rPr lang="fr-FR" sz="2600" b="0" dirty="0"/>
              <a:t> ou </a:t>
            </a:r>
            <a:r>
              <a:rPr lang="fr-FR" sz="2600" b="0" dirty="0">
                <a:solidFill>
                  <a:srgbClr val="0070C0"/>
                </a:solidFill>
              </a:rPr>
              <a:t>le juge d’instruction</a:t>
            </a:r>
            <a:r>
              <a:rPr lang="fr-FR" sz="2600" b="0" dirty="0"/>
              <a:t>.</a:t>
            </a:r>
          </a:p>
          <a:p>
            <a:pPr lvl="0"/>
            <a:r>
              <a:rPr lang="fr-FR" sz="2600" b="0" dirty="0"/>
              <a:t>Prolongation de la </a:t>
            </a:r>
            <a:r>
              <a:rPr lang="fr-FR" sz="2600" dirty="0">
                <a:solidFill>
                  <a:srgbClr val="0070C0"/>
                </a:solidFill>
              </a:rPr>
              <a:t>durée de la garde à vue </a:t>
            </a:r>
            <a:r>
              <a:rPr lang="fr-FR" sz="2600" b="0" dirty="0"/>
              <a:t>(à la demande du </a:t>
            </a:r>
            <a:r>
              <a:rPr lang="fr-FR" sz="2600" b="0" dirty="0">
                <a:solidFill>
                  <a:srgbClr val="0070C0"/>
                </a:solidFill>
              </a:rPr>
              <a:t>parquet</a:t>
            </a:r>
            <a:r>
              <a:rPr lang="fr-FR" sz="2600" b="0" dirty="0"/>
              <a:t>)</a:t>
            </a:r>
          </a:p>
          <a:p>
            <a:pPr lvl="0"/>
            <a:r>
              <a:rPr lang="fr-FR" sz="2600" u="sng" dirty="0">
                <a:solidFill>
                  <a:srgbClr val="0070C0"/>
                </a:solidFill>
              </a:rPr>
              <a:t>Soins sans consentement</a:t>
            </a:r>
            <a:r>
              <a:rPr lang="fr-FR" sz="2600" dirty="0">
                <a:solidFill>
                  <a:srgbClr val="0070C0"/>
                </a:solidFill>
              </a:rPr>
              <a:t> </a:t>
            </a:r>
            <a:r>
              <a:rPr lang="fr-FR" sz="2600" b="0" dirty="0">
                <a:solidFill>
                  <a:srgbClr val="0070C0"/>
                </a:solidFill>
              </a:rPr>
              <a:t>:</a:t>
            </a:r>
            <a:r>
              <a:rPr lang="fr-FR" sz="2600" b="0" dirty="0"/>
              <a:t>soins à la demande d’un tiers (“SDT“), et soins psychiatriques à la demande du représentant de l’état, </a:t>
            </a:r>
            <a:r>
              <a:rPr lang="fr-FR" sz="2600" dirty="0">
                <a:solidFill>
                  <a:srgbClr val="0070C0"/>
                </a:solidFill>
              </a:rPr>
              <a:t>le préfet </a:t>
            </a:r>
            <a:r>
              <a:rPr lang="fr-FR" sz="2600" b="0" dirty="0"/>
              <a:t>: (“SPDRE“)</a:t>
            </a:r>
          </a:p>
          <a:p>
            <a:pPr lvl="0"/>
            <a:r>
              <a:rPr lang="fr-FR" sz="2600" b="0" dirty="0"/>
              <a:t>Droit des Etrangers en situation irrégulière (mesures de rétention administrative). </a:t>
            </a:r>
          </a:p>
          <a:p>
            <a:pPr marL="0" lvl="0" indent="0">
              <a:buNone/>
            </a:pPr>
            <a:endParaRPr lang="fr-FR" sz="2600" b="0" dirty="0"/>
          </a:p>
          <a:p>
            <a:pPr marL="0" lvl="0" indent="0">
              <a:buNone/>
            </a:pPr>
            <a:r>
              <a:rPr lang="fr-FR" sz="2600" dirty="0">
                <a:solidFill>
                  <a:srgbClr val="0070C0"/>
                </a:solidFill>
              </a:rPr>
              <a:t>Depuis la loi du 8 juillet 2020, il surveille les conditions de détention.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5EE79D-2E11-224F-8172-63850D34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605482-3D96-C241-A53E-A3BB9F49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7" name="Graphique 6" descr="Homme juge avec un remplissage uni">
            <a:extLst>
              <a:ext uri="{FF2B5EF4-FFF2-40B4-BE49-F238E27FC236}">
                <a16:creationId xmlns:a16="http://schemas.microsoft.com/office/drawing/2014/main" id="{25331A98-1070-264B-BA55-7857CCD6C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60" y="1531865"/>
            <a:ext cx="796950" cy="7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77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C1D6DD-8885-1244-86BA-90D546FD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II. LES INSTITUTIONS JUDICIAIRES</a:t>
            </a:r>
            <a:br>
              <a:rPr lang="fr-FR" dirty="0"/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B. Le SIÈGE  </a:t>
            </a:r>
            <a:r>
              <a:rPr lang="fr-FR" dirty="0">
                <a:solidFill>
                  <a:srgbClr val="0070C0"/>
                </a:solidFill>
              </a:rPr>
              <a:t>2.  LES JURIDICTIONS DE JUGEMENT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46BE2E-0251-884E-B32A-5FEA1B66B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r>
              <a:rPr lang="fr-FR" dirty="0"/>
              <a:t>          	</a:t>
            </a:r>
            <a:r>
              <a:rPr lang="fr-FR" u="sng" dirty="0"/>
              <a:t>TRIBUNAL DE POLICE  </a:t>
            </a:r>
            <a:r>
              <a:rPr lang="fr-FR" dirty="0"/>
              <a:t>(tribunal de proximité) : </a:t>
            </a:r>
            <a:r>
              <a:rPr lang="fr-FR" sz="2000" b="0" dirty="0"/>
              <a:t>contraventions 	de cinquième classe : tapages, outrages…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u="sng" dirty="0"/>
              <a:t>TRIBUNAL CORRECTIONNEL (contentieux de masse)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000" b="0" dirty="0"/>
              <a:t>Saisi par le </a:t>
            </a:r>
            <a:r>
              <a:rPr lang="fr-FR" sz="2000" dirty="0">
                <a:solidFill>
                  <a:srgbClr val="0070C0"/>
                </a:solidFill>
              </a:rPr>
              <a:t>Parquet</a:t>
            </a:r>
            <a:r>
              <a:rPr lang="fr-FR" sz="2000" b="0" dirty="0"/>
              <a:t>. </a:t>
            </a:r>
            <a:r>
              <a:rPr lang="fr-FR" sz="2000" b="0" u="sng" dirty="0"/>
              <a:t>Deux procédures </a:t>
            </a:r>
            <a:r>
              <a:rPr lang="fr-FR" sz="2000" b="0" dirty="0"/>
              <a:t>: </a:t>
            </a:r>
          </a:p>
          <a:p>
            <a:pPr marL="0" indent="0">
              <a:buNone/>
            </a:pPr>
            <a:r>
              <a:rPr lang="fr-FR" sz="2000" b="0" dirty="0"/>
              <a:t>	Comparution à délai différé</a:t>
            </a:r>
          </a:p>
          <a:p>
            <a:pPr marL="0" indent="0">
              <a:buNone/>
            </a:pPr>
            <a:r>
              <a:rPr lang="fr-FR" sz="2000" b="0" dirty="0"/>
              <a:t>	Comparutions immédiate (affaires simples)</a:t>
            </a:r>
          </a:p>
          <a:p>
            <a:pPr lvl="1"/>
            <a:r>
              <a:rPr lang="fr-FR" sz="2000" dirty="0"/>
              <a:t>Question </a:t>
            </a:r>
            <a:r>
              <a:rPr lang="fr-FR" sz="2000" b="1" dirty="0"/>
              <a:t>obligatoirement</a:t>
            </a:r>
            <a:r>
              <a:rPr lang="fr-FR" sz="2000" dirty="0"/>
              <a:t> posée au prévenu : acceptez-vous d’être jugé ce jour ou souhaitez vous un </a:t>
            </a:r>
            <a:r>
              <a:rPr lang="fr-FR" sz="2000" b="1" dirty="0">
                <a:solidFill>
                  <a:srgbClr val="0070C0"/>
                </a:solidFill>
              </a:rPr>
              <a:t>délai pour préparer votre défense </a:t>
            </a:r>
            <a:r>
              <a:rPr lang="fr-FR" sz="2000" dirty="0"/>
              <a:t>(maximum 2 mois)</a:t>
            </a:r>
          </a:p>
          <a:p>
            <a:pPr lvl="1"/>
            <a:r>
              <a:rPr lang="fr-FR" sz="2000" b="1" dirty="0"/>
              <a:t>Enquête sociale</a:t>
            </a:r>
            <a:r>
              <a:rPr lang="fr-FR" sz="2000" dirty="0"/>
              <a:t> rapide obligatoire (vie familiale, profession)</a:t>
            </a:r>
          </a:p>
          <a:p>
            <a:pPr lvl="1"/>
            <a:r>
              <a:rPr lang="fr-FR" sz="2000" dirty="0"/>
              <a:t>Le prévenu ou son avocat peut </a:t>
            </a:r>
            <a:r>
              <a:rPr lang="fr-FR" sz="2000" b="1" dirty="0">
                <a:solidFill>
                  <a:srgbClr val="0070C0"/>
                </a:solidFill>
              </a:rPr>
              <a:t>solliciter une expertise psychiatrique</a:t>
            </a:r>
            <a:r>
              <a:rPr lang="fr-FR" sz="2000" dirty="0"/>
              <a:t>, auquel cas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0070C0"/>
                </a:solidFill>
              </a:rPr>
              <a:t>l’affaire est renvoyée à une audience ultérieure</a:t>
            </a:r>
          </a:p>
          <a:p>
            <a:pPr marL="0" indent="0">
              <a:buNone/>
            </a:pPr>
            <a:endParaRPr lang="fr-FR" u="sng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D18626-04B0-724B-AB5E-3B652731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B4A49E-C8F4-DD43-A843-37C0A0D5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10" name="Graphique 9" descr="Tribunal avec un remplissage uni">
            <a:extLst>
              <a:ext uri="{FF2B5EF4-FFF2-40B4-BE49-F238E27FC236}">
                <a16:creationId xmlns:a16="http://schemas.microsoft.com/office/drawing/2014/main" id="{EF575D4D-EF51-B843-AD42-7823BFB44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581" y="1551707"/>
            <a:ext cx="648072" cy="648072"/>
          </a:xfrm>
          <a:prstGeom prst="rect">
            <a:avLst/>
          </a:prstGeom>
        </p:spPr>
      </p:pic>
      <p:pic>
        <p:nvPicPr>
          <p:cNvPr id="11" name="Graphique 10" descr="Tribunal avec un remplissage uni">
            <a:extLst>
              <a:ext uri="{FF2B5EF4-FFF2-40B4-BE49-F238E27FC236}">
                <a16:creationId xmlns:a16="http://schemas.microsoft.com/office/drawing/2014/main" id="{44C7E8AF-F32A-DD45-A7A8-074964F9F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30" y="2711462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39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C1253-154F-9146-8692-A4EFED99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II. LES INSTITUTIONS JUDICIAIRES</a:t>
            </a:r>
            <a:br>
              <a:rPr lang="fr-FR" dirty="0"/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B. Le SIÈGE  </a:t>
            </a:r>
            <a:r>
              <a:rPr lang="fr-FR" dirty="0">
                <a:solidFill>
                  <a:srgbClr val="0070C0"/>
                </a:solidFill>
              </a:rPr>
              <a:t>2.  LES JURIDICTIONS DE JUGEMENT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8B0DB4-4673-FB49-9AFD-D79F16B9F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 	</a:t>
            </a:r>
          </a:p>
          <a:p>
            <a:pPr marL="0" indent="0">
              <a:buNone/>
            </a:pPr>
            <a:endParaRPr lang="fr-FR" sz="2600" u="sng" dirty="0"/>
          </a:p>
          <a:p>
            <a:pPr marL="0" indent="0">
              <a:buNone/>
            </a:pPr>
            <a:r>
              <a:rPr lang="fr-FR" sz="2600" dirty="0"/>
              <a:t>	</a:t>
            </a:r>
            <a:r>
              <a:rPr lang="fr-FR" sz="2600" u="sng" dirty="0"/>
              <a:t>COUR D’ASSISES </a:t>
            </a:r>
            <a:r>
              <a:rPr lang="fr-FR" sz="2600" dirty="0"/>
              <a:t>: </a:t>
            </a:r>
            <a:r>
              <a:rPr lang="fr-FR" sz="2600" b="0" dirty="0"/>
              <a:t>compétence en matière criminelle 			          (meurtres, viols, assassinats)</a:t>
            </a:r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600" dirty="0"/>
              <a:t>	</a:t>
            </a:r>
            <a:r>
              <a:rPr lang="fr-FR" sz="2600" u="sng" dirty="0"/>
              <a:t>JURIDICTION DES MINEURS</a:t>
            </a:r>
            <a:r>
              <a:rPr lang="fr-FR" sz="2600" dirty="0"/>
              <a:t>	</a:t>
            </a:r>
          </a:p>
          <a:p>
            <a:pPr marL="0" indent="0">
              <a:buNone/>
            </a:pPr>
            <a:endParaRPr lang="fr-FR" sz="2600" dirty="0"/>
          </a:p>
          <a:p>
            <a:r>
              <a:rPr lang="fr-FR" sz="2600" b="0" dirty="0"/>
              <a:t>Juge pour enfants </a:t>
            </a:r>
          </a:p>
          <a:p>
            <a:r>
              <a:rPr lang="fr-FR" sz="2600" b="0" dirty="0"/>
              <a:t>Tribunal pour enfants </a:t>
            </a:r>
          </a:p>
          <a:p>
            <a:r>
              <a:rPr lang="fr-FR" sz="2600" b="0" dirty="0"/>
              <a:t>Cour d’assises des mineurs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0C2CA9-5ADB-B447-AF9B-F1844D72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9B2B3B-D372-6744-B3EE-43E520B0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7" name="Graphique 6" descr="Tribunal avec un remplissage uni">
            <a:extLst>
              <a:ext uri="{FF2B5EF4-FFF2-40B4-BE49-F238E27FC236}">
                <a16:creationId xmlns:a16="http://schemas.microsoft.com/office/drawing/2014/main" id="{AC789F0B-B16A-7C41-8079-36A94D192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68" y="1772816"/>
            <a:ext cx="802432" cy="802432"/>
          </a:xfrm>
          <a:prstGeom prst="rect">
            <a:avLst/>
          </a:prstGeom>
        </p:spPr>
      </p:pic>
      <p:pic>
        <p:nvPicPr>
          <p:cNvPr id="8" name="Graphique 7" descr="Tribunal avec un remplissage uni">
            <a:extLst>
              <a:ext uri="{FF2B5EF4-FFF2-40B4-BE49-F238E27FC236}">
                <a16:creationId xmlns:a16="http://schemas.microsoft.com/office/drawing/2014/main" id="{1D90B27F-28CC-EA4C-8248-9F0EF537E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3521721"/>
            <a:ext cx="802432" cy="8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44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F634C-2F86-E548-BC0A-A3E60D765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II. LES INSTITUTIONS JUDICIAIRES</a:t>
            </a:r>
            <a:br>
              <a:rPr lang="fr-FR" dirty="0"/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B. Le SIÈGE  </a:t>
            </a:r>
            <a:r>
              <a:rPr lang="fr-FR" dirty="0">
                <a:solidFill>
                  <a:srgbClr val="0070C0"/>
                </a:solidFill>
              </a:rPr>
              <a:t>3. LES JURIDICTIONS DE JUGEMENT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C2AA68-069D-3F44-B3E8-39433C634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 u="sng" dirty="0"/>
          </a:p>
          <a:p>
            <a:pPr lvl="1"/>
            <a:r>
              <a:rPr lang="fr-FR" sz="2000" b="1" u="sng" dirty="0"/>
              <a:t>LE JUGE D’APPLICATION DES PEINES</a:t>
            </a:r>
          </a:p>
          <a:p>
            <a:r>
              <a:rPr lang="fr-FR" b="0" dirty="0"/>
              <a:t>Compétent dès lors que </a:t>
            </a:r>
            <a:r>
              <a:rPr lang="fr-FR" dirty="0">
                <a:solidFill>
                  <a:srgbClr val="0070C0"/>
                </a:solidFill>
              </a:rPr>
              <a:t>la condamnation est définitive</a:t>
            </a:r>
            <a:r>
              <a:rPr lang="fr-FR" b="0" dirty="0"/>
              <a:t>.</a:t>
            </a:r>
          </a:p>
          <a:p>
            <a:r>
              <a:rPr lang="fr-FR" dirty="0">
                <a:solidFill>
                  <a:srgbClr val="0070C0"/>
                </a:solidFill>
              </a:rPr>
              <a:t>Prévenir la récidive et aider à la réinsertion sociale du condamné</a:t>
            </a:r>
          </a:p>
          <a:p>
            <a:r>
              <a:rPr lang="fr-FR" b="0" dirty="0"/>
              <a:t>Aménagements, réductions de peine</a:t>
            </a:r>
          </a:p>
          <a:p>
            <a:r>
              <a:rPr lang="fr-FR" b="0" dirty="0"/>
              <a:t>Travaille avec le SPIP (service pénitentiaire d’insertion et de probation)</a:t>
            </a:r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u="sng" dirty="0"/>
              <a:t>Les juridictions d’appel</a:t>
            </a:r>
            <a:endParaRPr lang="fr-FR" dirty="0"/>
          </a:p>
          <a:p>
            <a:pPr lvl="0"/>
            <a:r>
              <a:rPr lang="fr-FR" b="0" dirty="0">
                <a:solidFill>
                  <a:srgbClr val="0070C0"/>
                </a:solidFill>
              </a:rPr>
              <a:t>Chambre de l’instruction </a:t>
            </a:r>
            <a:r>
              <a:rPr lang="fr-FR" b="0" dirty="0"/>
              <a:t>(décisions du juge d’instruction et du JLD)</a:t>
            </a:r>
          </a:p>
          <a:p>
            <a:pPr lvl="0"/>
            <a:r>
              <a:rPr lang="fr-FR" b="0" dirty="0">
                <a:solidFill>
                  <a:srgbClr val="0070C0"/>
                </a:solidFill>
              </a:rPr>
              <a:t>Cours d’Appel </a:t>
            </a:r>
            <a:r>
              <a:rPr lang="fr-FR" b="0" dirty="0"/>
              <a:t>(chambre correctionnelle : décisions des tribunaux correctionnels et du JAP)</a:t>
            </a:r>
          </a:p>
          <a:p>
            <a:pPr lvl="0"/>
            <a:r>
              <a:rPr lang="fr-FR" b="0" dirty="0">
                <a:solidFill>
                  <a:srgbClr val="0070C0"/>
                </a:solidFill>
              </a:rPr>
              <a:t>Cours d’assises en appel </a:t>
            </a:r>
            <a:r>
              <a:rPr lang="fr-FR" b="0" dirty="0"/>
              <a:t>(décision d’une autre Cour d’Assise)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B41881-4014-1640-86D9-07DBE350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6D4CF0-4363-E345-90E7-DC615C31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9" name="Graphique 8" descr="Tribunal avec un remplissage uni">
            <a:extLst>
              <a:ext uri="{FF2B5EF4-FFF2-40B4-BE49-F238E27FC236}">
                <a16:creationId xmlns:a16="http://schemas.microsoft.com/office/drawing/2014/main" id="{388D1077-D4E3-A947-8EB2-9F4BA3F66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076" y="1340768"/>
            <a:ext cx="796950" cy="796950"/>
          </a:xfrm>
          <a:prstGeom prst="rect">
            <a:avLst/>
          </a:prstGeom>
        </p:spPr>
      </p:pic>
      <p:pic>
        <p:nvPicPr>
          <p:cNvPr id="11" name="Graphique 10" descr="Tribunal avec un remplissage uni">
            <a:extLst>
              <a:ext uri="{FF2B5EF4-FFF2-40B4-BE49-F238E27FC236}">
                <a16:creationId xmlns:a16="http://schemas.microsoft.com/office/drawing/2014/main" id="{13CF5C5C-B3EF-B141-B967-53049F5E3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3778895"/>
            <a:ext cx="817240" cy="8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03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A66DA93-A3F1-0647-802C-4FEEAE4F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90DF8B-F303-CC4D-B917-F909F62CC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VII. </a:t>
            </a:r>
          </a:p>
          <a:p>
            <a:r>
              <a:rPr lang="fr-FR" dirty="0"/>
              <a:t>LE PARCOURS PÉNAL DU PROCHE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3C63BF-A503-E948-9E83-7C5ECBDF627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48425"/>
            <a:ext cx="2133600" cy="365125"/>
          </a:xfrm>
        </p:spPr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E4EF43-54F7-8243-9374-287C2D5919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448425"/>
            <a:ext cx="2133600" cy="365125"/>
          </a:xfrm>
        </p:spPr>
        <p:txBody>
          <a:bodyPr/>
          <a:lstStyle/>
          <a:p>
            <a:fld id="{C8100989-B75F-4602-84D8-19856CD6A586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860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AF46FB-AA37-C64F-AAC9-C03DE896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LA GARDE À VUE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E39840-D206-C945-B79E-37B34D58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2000" dirty="0">
                <a:solidFill>
                  <a:srgbClr val="0070C0"/>
                </a:solidFill>
              </a:rPr>
              <a:t>Prononcée par un officier de police judiciaire </a:t>
            </a:r>
            <a:r>
              <a:rPr lang="fr-FR" sz="2000" b="0" dirty="0"/>
              <a:t>(OPJ) </a:t>
            </a:r>
            <a:r>
              <a:rPr lang="fr-FR" sz="2000" dirty="0">
                <a:solidFill>
                  <a:srgbClr val="0070C0"/>
                </a:solidFill>
              </a:rPr>
              <a:t>après une interpellation</a:t>
            </a:r>
            <a:r>
              <a:rPr lang="fr-FR" sz="2000" b="0" dirty="0"/>
              <a:t> par les services de police ou de gendarmerie.</a:t>
            </a:r>
          </a:p>
          <a:p>
            <a:pPr lvl="0"/>
            <a:r>
              <a:rPr lang="fr-FR" sz="2000" b="0" dirty="0"/>
              <a:t>Durée de la garde à vue : de </a:t>
            </a:r>
            <a:r>
              <a:rPr lang="fr-FR" sz="2000" dirty="0">
                <a:solidFill>
                  <a:srgbClr val="0070C0"/>
                </a:solidFill>
              </a:rPr>
              <a:t>24 h à 144h/6jours </a:t>
            </a:r>
            <a:r>
              <a:rPr lang="fr-FR" sz="2000" b="0" dirty="0"/>
              <a:t>(selon la nature et la gravité de l’affaire)</a:t>
            </a:r>
          </a:p>
          <a:p>
            <a:pPr lvl="0"/>
            <a:endParaRPr lang="fr-FR" sz="2000" b="0" dirty="0"/>
          </a:p>
          <a:p>
            <a:pPr lvl="0"/>
            <a:r>
              <a:rPr lang="fr-FR" sz="2000" b="0" u="sng" dirty="0"/>
              <a:t>La personne est suspectée d’avoir commis un crime ou un délit </a:t>
            </a:r>
            <a:r>
              <a:rPr lang="fr-FR" sz="2000" b="0" dirty="0"/>
              <a:t>: </a:t>
            </a:r>
          </a:p>
          <a:p>
            <a:pPr lvl="1"/>
            <a:r>
              <a:rPr lang="fr-FR" sz="2000" dirty="0"/>
              <a:t>L’OPJ avise sans délai </a:t>
            </a:r>
            <a:r>
              <a:rPr lang="fr-FR" sz="2000" b="1" dirty="0">
                <a:solidFill>
                  <a:srgbClr val="0070C0"/>
                </a:solidFill>
              </a:rPr>
              <a:t>le procureur de la République qui contrôle la mesure </a:t>
            </a:r>
            <a:r>
              <a:rPr lang="fr-FR" sz="2000" dirty="0"/>
              <a:t>de garde à vue</a:t>
            </a:r>
          </a:p>
          <a:p>
            <a:pPr lvl="1"/>
            <a:r>
              <a:rPr lang="fr-FR" sz="2000" dirty="0"/>
              <a:t>L’OPJ avise le gardé à vue de son </a:t>
            </a:r>
            <a:r>
              <a:rPr lang="fr-FR" sz="2000" b="1" dirty="0">
                <a:solidFill>
                  <a:srgbClr val="0070C0"/>
                </a:solidFill>
              </a:rPr>
              <a:t>droit d’être assisté d’un avocat </a:t>
            </a:r>
            <a:r>
              <a:rPr lang="fr-FR" sz="2000" dirty="0"/>
              <a:t>(commis d’office ou choisi (=rémunéré par l’intéressé ou ses proches)</a:t>
            </a:r>
          </a:p>
          <a:p>
            <a:pPr lvl="1"/>
            <a:r>
              <a:rPr lang="fr-FR" sz="2000" dirty="0"/>
              <a:t>Rôle essentiel de l’avocat </a:t>
            </a:r>
          </a:p>
          <a:p>
            <a:pPr lvl="1"/>
            <a:r>
              <a:rPr lang="fr-FR" sz="2000" b="1" dirty="0">
                <a:solidFill>
                  <a:srgbClr val="0070C0"/>
                </a:solidFill>
              </a:rPr>
              <a:t>Examen médical obligatoire </a:t>
            </a:r>
            <a:r>
              <a:rPr lang="fr-FR" sz="2000" dirty="0"/>
              <a:t>(effectué par un </a:t>
            </a:r>
            <a:r>
              <a:rPr lang="fr-FR" sz="2000" b="1" dirty="0"/>
              <a:t>généraliste</a:t>
            </a:r>
            <a:r>
              <a:rPr lang="fr-FR" sz="2000" dirty="0"/>
              <a:t> qui dit si l’état de santé de la personne est compatible avec la garde à vue)</a:t>
            </a:r>
          </a:p>
          <a:p>
            <a:pPr lvl="1"/>
            <a:r>
              <a:rPr lang="fr-FR" sz="2000" dirty="0"/>
              <a:t>L’OPJ avise les proches, l’employeur (selon le souhait du gardé à vue)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8EEF81-8ED8-FC45-8A19-D3215717C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4FEAE1-07F2-8B4E-A52E-6D7E76FE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7428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25DEB-E8A0-4945-B5B5-C790FF66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LA GARDE À VUE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C34781-2896-D443-A8B4-CE9B6745F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fr-FR" sz="2000" dirty="0">
                <a:solidFill>
                  <a:srgbClr val="0070C0"/>
                </a:solidFill>
              </a:rPr>
              <a:t>Si existence de troubles psychiques, possibilité de </a:t>
            </a:r>
            <a:r>
              <a:rPr lang="fr-FR" sz="2000" b="1" dirty="0">
                <a:solidFill>
                  <a:srgbClr val="0070C0"/>
                </a:solidFill>
              </a:rPr>
              <a:t>désigner un expert psychiatre </a:t>
            </a:r>
            <a:r>
              <a:rPr lang="fr-FR" sz="2000" dirty="0">
                <a:solidFill>
                  <a:srgbClr val="0070C0"/>
                </a:solidFill>
              </a:rPr>
              <a:t>(rare).</a:t>
            </a:r>
          </a:p>
          <a:p>
            <a:r>
              <a:rPr lang="fr-FR" sz="2000" dirty="0">
                <a:solidFill>
                  <a:srgbClr val="0070C0"/>
                </a:solidFill>
              </a:rPr>
              <a:t>Difficultés : souvent le malade est dans le déni, ne fait pas état de sa maladie et peut refuser toute aide. </a:t>
            </a:r>
          </a:p>
          <a:p>
            <a:r>
              <a:rPr lang="fr-FR" sz="2000" dirty="0"/>
              <a:t>Essentiel : mieux vaut </a:t>
            </a:r>
            <a:r>
              <a:rPr lang="fr-FR" sz="2000" b="1" dirty="0">
                <a:solidFill>
                  <a:srgbClr val="0070C0"/>
                </a:solidFill>
              </a:rPr>
              <a:t>connaitre l’existence de troubles dès le début de la garde à vue</a:t>
            </a:r>
            <a:r>
              <a:rPr lang="fr-FR" sz="2000" dirty="0"/>
              <a:t>, afin de mieux préparer la défense</a:t>
            </a:r>
          </a:p>
          <a:p>
            <a:r>
              <a:rPr lang="fr-FR" sz="2000" dirty="0">
                <a:solidFill>
                  <a:srgbClr val="0070C0"/>
                </a:solidFill>
              </a:rPr>
              <a:t>Si existence d’une mesure de protection judiciaire :</a:t>
            </a:r>
          </a:p>
          <a:p>
            <a:pPr lvl="1"/>
            <a:r>
              <a:rPr lang="fr-FR" sz="2000" b="1" dirty="0"/>
              <a:t>L’OPJ </a:t>
            </a:r>
            <a:r>
              <a:rPr lang="fr-FR" sz="2000" b="1" dirty="0">
                <a:solidFill>
                  <a:srgbClr val="0070C0"/>
                </a:solidFill>
              </a:rPr>
              <a:t>avise</a:t>
            </a:r>
            <a:r>
              <a:rPr lang="fr-FR" sz="2000" b="1" dirty="0"/>
              <a:t> le tuteur, </a:t>
            </a:r>
            <a:r>
              <a:rPr lang="fr-FR" sz="2000" b="1" dirty="0">
                <a:solidFill>
                  <a:srgbClr val="0070C0"/>
                </a:solidFill>
              </a:rPr>
              <a:t>le curateur ou le mandataire </a:t>
            </a:r>
            <a:r>
              <a:rPr lang="fr-FR" sz="2000" b="0" dirty="0"/>
              <a:t>(en cas de sauvegarde de justice).</a:t>
            </a:r>
          </a:p>
          <a:p>
            <a:pPr lvl="1"/>
            <a:r>
              <a:rPr lang="fr-FR" sz="2000" b="1" dirty="0">
                <a:solidFill>
                  <a:srgbClr val="0070C0"/>
                </a:solidFill>
              </a:rPr>
              <a:t>Le mandataire judiciaire à la protection des majeurs </a:t>
            </a:r>
            <a:r>
              <a:rPr lang="fr-FR" sz="2000" b="0" dirty="0"/>
              <a:t>(MJPM) prend connaissance du dossier, peut </a:t>
            </a:r>
            <a:r>
              <a:rPr lang="fr-FR" sz="2000" b="1" dirty="0">
                <a:solidFill>
                  <a:srgbClr val="0070C0"/>
                </a:solidFill>
              </a:rPr>
              <a:t>faire désigner un avocat et un médecin</a:t>
            </a:r>
            <a:r>
              <a:rPr lang="fr-FR" sz="2000" b="0" dirty="0"/>
              <a:t>.</a:t>
            </a:r>
          </a:p>
          <a:p>
            <a:pPr marL="0" indent="0" algn="ctr">
              <a:buNone/>
            </a:pPr>
            <a:endParaRPr lang="fr-FR" sz="2000" dirty="0">
              <a:solidFill>
                <a:schemeClr val="bg1"/>
              </a:solidFill>
              <a:highlight>
                <a:srgbClr val="0072C6"/>
              </a:highlight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  <a:highlight>
                  <a:srgbClr val="0072C6"/>
                </a:highlight>
              </a:rPr>
              <a:t>Conseil pour les proches : contacter l’OPJ ou le secrétariat du procureur de la République pour connaitre l’état de la procédure.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91670E-A49E-F74F-835F-BA65F553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1B28F1-E73A-4745-9221-5053B733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6075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135286-890A-9F43-B530-34E610E3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LA GARDE À VUE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5C45BF-D8B0-F54D-992D-069310843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FR" sz="2400" u="sng" dirty="0"/>
              <a:t>A l’issue de la garde à vue le procureur de la république décide :</a:t>
            </a:r>
          </a:p>
          <a:p>
            <a:pPr lvl="0"/>
            <a:endParaRPr lang="fr-FR" sz="2400" dirty="0"/>
          </a:p>
          <a:p>
            <a:pPr lvl="1"/>
            <a:r>
              <a:rPr lang="fr-FR" sz="2400" b="1" dirty="0">
                <a:solidFill>
                  <a:srgbClr val="0070C0"/>
                </a:solidFill>
              </a:rPr>
              <a:t>Classement sans suite </a:t>
            </a:r>
            <a:r>
              <a:rPr lang="fr-FR" sz="2400" dirty="0"/>
              <a:t>: l’individu repart libre</a:t>
            </a:r>
          </a:p>
          <a:p>
            <a:pPr lvl="1"/>
            <a:r>
              <a:rPr lang="fr-FR" sz="2400" b="1" dirty="0">
                <a:solidFill>
                  <a:srgbClr val="0070C0"/>
                </a:solidFill>
              </a:rPr>
              <a:t>Décision d’alternative aux poursuites </a:t>
            </a:r>
            <a:r>
              <a:rPr lang="fr-FR" sz="2400" dirty="0"/>
              <a:t>:</a:t>
            </a:r>
          </a:p>
          <a:p>
            <a:pPr lvl="2"/>
            <a:r>
              <a:rPr lang="fr-FR" sz="2400" dirty="0"/>
              <a:t>Rappel à la loi, médiation pénale, composition pénale, etc…</a:t>
            </a:r>
          </a:p>
          <a:p>
            <a:pPr lvl="2"/>
            <a:r>
              <a:rPr lang="fr-FR" sz="2400" dirty="0"/>
              <a:t>Contrôle judiciaire avec obligation de soins</a:t>
            </a:r>
          </a:p>
          <a:p>
            <a:pPr lvl="1"/>
            <a:r>
              <a:rPr lang="fr-FR" sz="2400" b="1" dirty="0">
                <a:solidFill>
                  <a:srgbClr val="0070C0"/>
                </a:solidFill>
              </a:rPr>
              <a:t>Convocation devant le tribunal correctionnel</a:t>
            </a:r>
          </a:p>
          <a:p>
            <a:pPr lvl="1"/>
            <a:r>
              <a:rPr lang="fr-FR" sz="2400" b="1" dirty="0">
                <a:solidFill>
                  <a:srgbClr val="0070C0"/>
                </a:solidFill>
              </a:rPr>
              <a:t>Ouverture d’une information </a:t>
            </a:r>
            <a:r>
              <a:rPr lang="fr-FR" sz="2400" dirty="0"/>
              <a:t>(saisine d’un juge d’instruction)</a:t>
            </a:r>
          </a:p>
          <a:p>
            <a:pPr marL="457200" lvl="1" indent="0">
              <a:buNone/>
            </a:pPr>
            <a:endParaRPr lang="fr-FR" sz="2400" dirty="0"/>
          </a:p>
          <a:p>
            <a:pPr lvl="1"/>
            <a:endParaRPr lang="fr-FR" sz="2400" dirty="0"/>
          </a:p>
          <a:p>
            <a:pPr lvl="0"/>
            <a:r>
              <a:rPr lang="fr-FR" sz="2400" u="sng" dirty="0"/>
              <a:t>Si l’individu est déclaré irresponsable par les médecins experts, possibilité de prendre une mesure de SPDRE (hospitalisation sans consentement).</a:t>
            </a:r>
            <a:endParaRPr lang="fr-FR" sz="240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AB839A-5112-F24D-B10A-974502D6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153BCB-CCC8-8B45-9968-E8D45B89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690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8B8F9-7836-F945-855F-34FBC5D4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L’AUDIENCE CORRECTIONNELLE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0CCFD-09A6-EA44-B7C9-FCCF99D53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b="0" dirty="0"/>
              <a:t>L’avocat peut plaider </a:t>
            </a:r>
            <a:r>
              <a:rPr lang="fr-FR" sz="2000" dirty="0">
                <a:solidFill>
                  <a:srgbClr val="0070C0"/>
                </a:solidFill>
              </a:rPr>
              <a:t>l’altération ou l’abolition du discernement </a:t>
            </a:r>
            <a:r>
              <a:rPr lang="fr-FR" sz="2000" b="0" dirty="0"/>
              <a:t>au moment des faits (article 122-1 du code pénal)</a:t>
            </a:r>
          </a:p>
          <a:p>
            <a:endParaRPr lang="fr-FR" sz="2000" b="0" dirty="0"/>
          </a:p>
          <a:p>
            <a:r>
              <a:rPr lang="fr-FR" sz="2000" b="0" dirty="0"/>
              <a:t>L’avocat doit solliciter une </a:t>
            </a:r>
            <a:r>
              <a:rPr lang="fr-FR" sz="2000" dirty="0">
                <a:solidFill>
                  <a:srgbClr val="0070C0"/>
                </a:solidFill>
              </a:rPr>
              <a:t>expertise psychiatrique</a:t>
            </a:r>
          </a:p>
          <a:p>
            <a:endParaRPr lang="fr-FR" sz="2000" dirty="0">
              <a:solidFill>
                <a:srgbClr val="0070C0"/>
              </a:solidFill>
            </a:endParaRPr>
          </a:p>
          <a:p>
            <a:r>
              <a:rPr lang="fr-FR" sz="2000" b="0" dirty="0"/>
              <a:t>Le tribunal tient compte de </a:t>
            </a:r>
            <a:r>
              <a:rPr lang="fr-FR" sz="2000" dirty="0">
                <a:solidFill>
                  <a:srgbClr val="0070C0"/>
                </a:solidFill>
              </a:rPr>
              <a:t>l’état de santé du prévenu </a:t>
            </a:r>
            <a:r>
              <a:rPr lang="fr-FR" sz="2000" b="0" dirty="0"/>
              <a:t>quand elle fixe la peine, et doit s’assurer que le condamné bénéficiera de </a:t>
            </a:r>
            <a:r>
              <a:rPr lang="fr-FR" sz="2000" dirty="0">
                <a:solidFill>
                  <a:srgbClr val="0070C0"/>
                </a:solidFill>
              </a:rPr>
              <a:t>soins</a:t>
            </a:r>
            <a:r>
              <a:rPr lang="fr-FR" sz="2000" b="0" dirty="0"/>
              <a:t>.</a:t>
            </a:r>
          </a:p>
          <a:p>
            <a:pPr marL="0" indent="0">
              <a:buNone/>
            </a:pPr>
            <a:endParaRPr lang="fr-FR" sz="2000" b="0" dirty="0"/>
          </a:p>
          <a:p>
            <a:pPr marL="0" lvl="0" indent="0">
              <a:buNone/>
            </a:pPr>
            <a:r>
              <a:rPr lang="fr-FR" sz="2000" dirty="0">
                <a:solidFill>
                  <a:srgbClr val="0070C0"/>
                </a:solidFill>
              </a:rPr>
              <a:t>	</a:t>
            </a:r>
            <a:r>
              <a:rPr lang="fr-FR" sz="2000" u="sng" dirty="0">
                <a:solidFill>
                  <a:srgbClr val="0070C0"/>
                </a:solidFill>
              </a:rPr>
              <a:t>Peines prononcées :</a:t>
            </a:r>
          </a:p>
          <a:p>
            <a:pPr lvl="2"/>
            <a:r>
              <a:rPr lang="fr-FR" sz="2000" b="1" u="sng" dirty="0">
                <a:solidFill>
                  <a:srgbClr val="0070C0"/>
                </a:solidFill>
              </a:rPr>
              <a:t>Milieu ouvert</a:t>
            </a:r>
            <a:r>
              <a:rPr lang="fr-FR" sz="2000" b="1" dirty="0">
                <a:solidFill>
                  <a:srgbClr val="0070C0"/>
                </a:solidFill>
              </a:rPr>
              <a:t> : </a:t>
            </a:r>
            <a:r>
              <a:rPr lang="fr-FR" sz="2000" dirty="0"/>
              <a:t>TIG (travail d’intérêt général), sursis simple, sursis avec mise à l’épreuve (par exemple obligation de soins), suivi socio-judiciaire (en cas de violences sexuelles ou de violences aggravées, mesures d’injonction de soin obligatoires)</a:t>
            </a:r>
          </a:p>
          <a:p>
            <a:pPr lvl="2"/>
            <a:r>
              <a:rPr lang="fr-FR" sz="2000" b="1" u="sng" dirty="0">
                <a:solidFill>
                  <a:srgbClr val="0070C0"/>
                </a:solidFill>
              </a:rPr>
              <a:t>Milieu fermé</a:t>
            </a:r>
            <a:r>
              <a:rPr lang="fr-FR" sz="2000" b="1" dirty="0">
                <a:solidFill>
                  <a:srgbClr val="0070C0"/>
                </a:solidFill>
              </a:rPr>
              <a:t> : </a:t>
            </a:r>
            <a:r>
              <a:rPr lang="fr-FR" sz="2000" dirty="0"/>
              <a:t>peine d’emprisonnement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5B6C6A-87F2-174B-A309-1E06DE48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2ECD8E-9003-4642-87D2-80711D3B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38</a:t>
            </a:fld>
            <a:endParaRPr lang="fr-FR" dirty="0"/>
          </a:p>
        </p:txBody>
      </p:sp>
      <p:pic>
        <p:nvPicPr>
          <p:cNvPr id="7" name="Graphique 6" descr="Marteau d'officiel avec un remplissage uni">
            <a:extLst>
              <a:ext uri="{FF2B5EF4-FFF2-40B4-BE49-F238E27FC236}">
                <a16:creationId xmlns:a16="http://schemas.microsoft.com/office/drawing/2014/main" id="{99EAA38C-DF33-764A-9E24-04A3A025A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568" y="3933056"/>
            <a:ext cx="628502" cy="6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19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0E3DE-EBCC-E541-A493-86043E4D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L’AUDIENCE DE COUR D’ASSISES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C93B58-0DE1-5F4F-AAD1-854186451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fr-FR" sz="2400" dirty="0"/>
              <a:t>L’avocat peut plaider </a:t>
            </a:r>
            <a:r>
              <a:rPr lang="fr-FR" sz="2400" b="1" dirty="0">
                <a:solidFill>
                  <a:srgbClr val="0070C0"/>
                </a:solidFill>
              </a:rPr>
              <a:t>l’altération ou l’abolition du discernement</a:t>
            </a:r>
          </a:p>
          <a:p>
            <a:pPr lvl="2"/>
            <a:r>
              <a:rPr lang="fr-FR" sz="2400" b="1" dirty="0">
                <a:solidFill>
                  <a:srgbClr val="0070C0"/>
                </a:solidFill>
              </a:rPr>
              <a:t>Expertise médicale obligatoire </a:t>
            </a:r>
            <a:r>
              <a:rPr lang="fr-FR" sz="2400" dirty="0"/>
              <a:t>(parfois collège de plusieurs experts)</a:t>
            </a:r>
          </a:p>
          <a:p>
            <a:pPr lvl="2"/>
            <a:r>
              <a:rPr lang="fr-FR" sz="2400" dirty="0"/>
              <a:t>La cour en tient compte pour le prononcé de la peine</a:t>
            </a:r>
          </a:p>
          <a:p>
            <a:pPr marL="914400" lvl="2" indent="0">
              <a:buNone/>
            </a:pPr>
            <a:r>
              <a:rPr lang="fr-FR" sz="2400" dirty="0"/>
              <a:t>En cas de </a:t>
            </a:r>
            <a:r>
              <a:rPr lang="fr-FR" sz="2400" b="1" dirty="0">
                <a:solidFill>
                  <a:srgbClr val="0070C0"/>
                </a:solidFill>
              </a:rPr>
              <a:t>décision d’irresponsabilité pénale</a:t>
            </a:r>
            <a:r>
              <a:rPr lang="fr-FR" sz="2400" dirty="0"/>
              <a:t>, possibilité    d’une mesure de </a:t>
            </a:r>
            <a:r>
              <a:rPr lang="fr-FR" sz="2400" b="1" dirty="0">
                <a:solidFill>
                  <a:srgbClr val="0070C0"/>
                </a:solidFill>
              </a:rPr>
              <a:t>SPDRE</a:t>
            </a:r>
            <a:r>
              <a:rPr lang="fr-FR" sz="2400" dirty="0"/>
              <a:t> (soins sans consentement)</a:t>
            </a:r>
          </a:p>
          <a:p>
            <a:pPr marL="0" lvl="0" indent="0">
              <a:buNone/>
            </a:pPr>
            <a:endParaRPr lang="fr-FR" sz="2400" dirty="0"/>
          </a:p>
          <a:p>
            <a:pPr marL="0" lvl="0" indent="0">
              <a:buNone/>
            </a:pPr>
            <a:r>
              <a:rPr lang="fr-FR" sz="2400" dirty="0"/>
              <a:t>	Peines prononcées : </a:t>
            </a:r>
          </a:p>
          <a:p>
            <a:pPr lvl="2"/>
            <a:r>
              <a:rPr lang="fr-FR" sz="2000" dirty="0"/>
              <a:t>Réclusion criminelle 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FC1175-90AB-E146-B866-F66124F7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CC9B88-B0BC-924F-917D-796062E3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39</a:t>
            </a:fld>
            <a:endParaRPr lang="fr-FR" dirty="0"/>
          </a:p>
        </p:txBody>
      </p:sp>
      <p:pic>
        <p:nvPicPr>
          <p:cNvPr id="8" name="Graphique 7" descr="Marteau d'officiel avec un remplissage uni">
            <a:extLst>
              <a:ext uri="{FF2B5EF4-FFF2-40B4-BE49-F238E27FC236}">
                <a16:creationId xmlns:a16="http://schemas.microsoft.com/office/drawing/2014/main" id="{C3E8F892-DC95-C043-915A-AAD8C0F3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60" y="4437112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6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A l’origine un constat: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>
              <a:solidFill>
                <a:srgbClr val="0072C6"/>
              </a:solidFill>
            </a:endParaRPr>
          </a:p>
          <a:p>
            <a:r>
              <a:rPr lang="fr-FR" sz="2600" dirty="0">
                <a:solidFill>
                  <a:srgbClr val="0072C6"/>
                </a:solidFill>
              </a:rPr>
              <a:t>22%</a:t>
            </a:r>
            <a:r>
              <a:rPr lang="fr-FR" sz="2600" b="0" dirty="0"/>
              <a:t> des 60.000 détenus ont des </a:t>
            </a:r>
            <a:r>
              <a:rPr lang="fr-FR" sz="2600" dirty="0">
                <a:solidFill>
                  <a:srgbClr val="0072C6"/>
                </a:solidFill>
              </a:rPr>
              <a:t>troubles psychiques sévères</a:t>
            </a:r>
          </a:p>
          <a:p>
            <a:endParaRPr lang="fr-FR" sz="2600" dirty="0">
              <a:solidFill>
                <a:srgbClr val="0072C6"/>
              </a:solidFill>
            </a:endParaRPr>
          </a:p>
          <a:p>
            <a:r>
              <a:rPr lang="fr-FR" sz="2600" dirty="0">
                <a:solidFill>
                  <a:srgbClr val="0072C6"/>
                </a:solidFill>
              </a:rPr>
              <a:t>Les condamnations sont souvent plus longues </a:t>
            </a:r>
            <a:r>
              <a:rPr lang="fr-FR" sz="2600" b="0" dirty="0"/>
              <a:t>que pour les autres détenus à délit égal et les peines alternatives plus rares</a:t>
            </a:r>
          </a:p>
          <a:p>
            <a:endParaRPr lang="fr-FR" sz="2600" b="0" dirty="0"/>
          </a:p>
          <a:p>
            <a:r>
              <a:rPr lang="fr-FR" sz="2600" b="0" dirty="0"/>
              <a:t>La </a:t>
            </a:r>
            <a:r>
              <a:rPr lang="fr-FR" sz="2600" dirty="0">
                <a:solidFill>
                  <a:srgbClr val="0070C0"/>
                </a:solidFill>
              </a:rPr>
              <a:t>reconnaissance d’irresponsabilité pénale est devenue rare</a:t>
            </a:r>
          </a:p>
          <a:p>
            <a:endParaRPr lang="fr-FR" sz="2600" b="0" dirty="0"/>
          </a:p>
          <a:p>
            <a:r>
              <a:rPr lang="fr-FR" sz="2600" b="0" dirty="0"/>
              <a:t>Les détenus malades subissent </a:t>
            </a:r>
            <a:r>
              <a:rPr lang="fr-FR" sz="2600" dirty="0">
                <a:solidFill>
                  <a:srgbClr val="0072C6"/>
                </a:solidFill>
              </a:rPr>
              <a:t>la surpopulation des cellules des maisons d’arrêt, les violences et pressions des codétenus </a:t>
            </a:r>
          </a:p>
          <a:p>
            <a:endParaRPr lang="fr-FR" sz="2600" dirty="0">
              <a:solidFill>
                <a:srgbClr val="0072C6"/>
              </a:solidFill>
            </a:endParaRPr>
          </a:p>
          <a:p>
            <a:r>
              <a:rPr lang="fr-FR" sz="2600" b="0" dirty="0"/>
              <a:t>Ils connaissent des </a:t>
            </a:r>
            <a:r>
              <a:rPr lang="fr-FR" sz="2600" dirty="0">
                <a:solidFill>
                  <a:srgbClr val="0072C6"/>
                </a:solidFill>
              </a:rPr>
              <a:t>difficultés accrues de réinsertion à la sortie</a:t>
            </a:r>
          </a:p>
          <a:p>
            <a:endParaRPr lang="fr-FR" dirty="0">
              <a:solidFill>
                <a:srgbClr val="0072C6"/>
              </a:solidFill>
            </a:endParaRPr>
          </a:p>
          <a:p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68E34CC-6AA9-744A-A30B-AF23E8A814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>
              <a:solidFill>
                <a:srgbClr val="0072C6"/>
              </a:solidFill>
            </a:endParaRPr>
          </a:p>
          <a:p>
            <a:r>
              <a:rPr lang="fr-FR" dirty="0">
                <a:solidFill>
                  <a:srgbClr val="0072C6"/>
                </a:solidFill>
              </a:rPr>
              <a:t>Des soins improbables :</a:t>
            </a:r>
          </a:p>
          <a:p>
            <a:pPr marL="0" indent="0">
              <a:buNone/>
            </a:pPr>
            <a:endParaRPr lang="fr-FR" dirty="0">
              <a:solidFill>
                <a:srgbClr val="0072C6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2C6"/>
                </a:solidFill>
              </a:rPr>
              <a:t>-     Pas d’obligation de soin en prison</a:t>
            </a:r>
          </a:p>
          <a:p>
            <a:pPr marL="0" indent="0">
              <a:buNone/>
            </a:pPr>
            <a:endParaRPr lang="fr-FR" dirty="0">
              <a:solidFill>
                <a:srgbClr val="0072C6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rgbClr val="0072C6"/>
                </a:solidFill>
              </a:rPr>
              <a:t>L’offre de soins psychiatriques </a:t>
            </a:r>
            <a:r>
              <a:rPr lang="fr-FR" b="0" dirty="0"/>
              <a:t>se limite à </a:t>
            </a:r>
            <a:r>
              <a:rPr lang="fr-FR" dirty="0">
                <a:solidFill>
                  <a:srgbClr val="0072C6"/>
                </a:solidFill>
              </a:rPr>
              <a:t>1000 lits environ </a:t>
            </a:r>
            <a:r>
              <a:rPr lang="fr-FR" b="0" dirty="0"/>
              <a:t>(UHSA, UMD, USIP et SMPR).</a:t>
            </a:r>
          </a:p>
          <a:p>
            <a:pPr>
              <a:buFontTx/>
              <a:buChar char="-"/>
            </a:pPr>
            <a:endParaRPr lang="fr-FR" b="0" dirty="0"/>
          </a:p>
          <a:p>
            <a:pPr>
              <a:buFontTx/>
              <a:buChar char="-"/>
            </a:pPr>
            <a:r>
              <a:rPr lang="fr-FR" dirty="0">
                <a:solidFill>
                  <a:srgbClr val="0072C6"/>
                </a:solidFill>
              </a:rPr>
              <a:t>6 mois d’attente </a:t>
            </a:r>
            <a:r>
              <a:rPr lang="fr-FR" b="0" dirty="0"/>
              <a:t>avant la </a:t>
            </a:r>
            <a:r>
              <a:rPr lang="fr-FR" dirty="0">
                <a:solidFill>
                  <a:srgbClr val="0072C6"/>
                </a:solidFill>
              </a:rPr>
              <a:t>première consultation de psychologue </a:t>
            </a:r>
            <a:r>
              <a:rPr lang="fr-FR" b="0" dirty="0"/>
              <a:t>en maison d’arrêt</a:t>
            </a:r>
          </a:p>
          <a:p>
            <a:pPr marL="0" indent="0">
              <a:buNone/>
            </a:pPr>
            <a:endParaRPr lang="fr-FR" b="0" dirty="0"/>
          </a:p>
          <a:p>
            <a:r>
              <a:rPr lang="fr-FR" dirty="0">
                <a:solidFill>
                  <a:srgbClr val="0072C6"/>
                </a:solidFill>
              </a:rPr>
              <a:t>30% des postes de soignants sont vacants. 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0" dirty="0"/>
              <a:t>Des </a:t>
            </a:r>
            <a:r>
              <a:rPr lang="fr-FR" dirty="0">
                <a:solidFill>
                  <a:srgbClr val="0070C0"/>
                </a:solidFill>
              </a:rPr>
              <a:t>allers-retours traumatisants dans les hôpitaux psychiatriques </a:t>
            </a:r>
            <a:r>
              <a:rPr lang="fr-FR" b="0" dirty="0"/>
              <a:t>qui les placent en isolement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2" name="Graphique 11" descr="Médical contour">
            <a:extLst>
              <a:ext uri="{FF2B5EF4-FFF2-40B4-BE49-F238E27FC236}">
                <a16:creationId xmlns:a16="http://schemas.microsoft.com/office/drawing/2014/main" id="{EC28B721-3955-A54E-B2ED-C1649CA3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2187" y="1247349"/>
            <a:ext cx="914400" cy="914400"/>
          </a:xfrm>
          <a:prstGeom prst="rect">
            <a:avLst/>
          </a:prstGeom>
        </p:spPr>
      </p:pic>
      <p:pic>
        <p:nvPicPr>
          <p:cNvPr id="14" name="Graphique 13" descr="Prison contour">
            <a:extLst>
              <a:ext uri="{FF2B5EF4-FFF2-40B4-BE49-F238E27FC236}">
                <a16:creationId xmlns:a16="http://schemas.microsoft.com/office/drawing/2014/main" id="{FF7AEDA0-4C93-5A49-B5A8-723A9CBF5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9300" y="1247349"/>
            <a:ext cx="914400" cy="914400"/>
          </a:xfrm>
          <a:prstGeom prst="rect">
            <a:avLst/>
          </a:prstGeom>
        </p:spPr>
      </p:pic>
      <p:pic>
        <p:nvPicPr>
          <p:cNvPr id="16" name="Graphique 15" descr="Homme médecin contour">
            <a:extLst>
              <a:ext uri="{FF2B5EF4-FFF2-40B4-BE49-F238E27FC236}">
                <a16:creationId xmlns:a16="http://schemas.microsoft.com/office/drawing/2014/main" id="{1AC58BF4-AE63-6E43-ABF8-B9F0C2784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0192" y="4696252"/>
            <a:ext cx="720080" cy="5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15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88E2AF-4120-1C48-94B4-9317305D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LA DÉTENTION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50684E-011B-3148-BAD2-0D7F7B608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b="0" dirty="0"/>
              <a:t>S’effectue en maison d’arrêt, établissement pour peine, maison centrale, centre de semi-liberté…</a:t>
            </a:r>
          </a:p>
          <a:p>
            <a:pPr lvl="0"/>
            <a:endParaRPr lang="fr-FR" b="0" dirty="0"/>
          </a:p>
          <a:p>
            <a:r>
              <a:rPr lang="fr-FR" u="sng" dirty="0"/>
              <a:t>Dès l’admission de l’intéressé, </a:t>
            </a:r>
            <a:r>
              <a:rPr lang="fr-FR" u="sng" dirty="0">
                <a:solidFill>
                  <a:srgbClr val="0070C0"/>
                </a:solidFill>
              </a:rPr>
              <a:t>examen médical obligatoire</a:t>
            </a:r>
            <a:r>
              <a:rPr lang="fr-FR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fr-FR" b="0" dirty="0"/>
              <a:t>Le personnel médical des lieux de détention dépend hiérarchiquement du </a:t>
            </a:r>
            <a:r>
              <a:rPr lang="fr-FR" dirty="0">
                <a:solidFill>
                  <a:srgbClr val="0070C0"/>
                </a:solidFill>
              </a:rPr>
              <a:t>ministre de la Santé</a:t>
            </a:r>
            <a:r>
              <a:rPr lang="fr-FR" b="0" dirty="0"/>
              <a:t>, non de l’administration pénitentiaire.</a:t>
            </a:r>
          </a:p>
          <a:p>
            <a:pPr lvl="0"/>
            <a:r>
              <a:rPr lang="fr-FR" dirty="0"/>
              <a:t>Le détenu est </a:t>
            </a:r>
            <a:r>
              <a:rPr lang="fr-FR" dirty="0">
                <a:solidFill>
                  <a:srgbClr val="0070C0"/>
                </a:solidFill>
              </a:rPr>
              <a:t>libre de refuser des soins</a:t>
            </a:r>
          </a:p>
          <a:p>
            <a:pPr lvl="0"/>
            <a:r>
              <a:rPr lang="fr-FR" b="0" dirty="0"/>
              <a:t>Votre proche est pris en charge par le SPIP sous l’autorité du JAP </a:t>
            </a:r>
          </a:p>
          <a:p>
            <a:pPr lvl="0"/>
            <a:r>
              <a:rPr lang="fr-FR" dirty="0"/>
              <a:t>Le CPIP (conseiller pénitentiaire de probation et d’insertion) est chargé de </a:t>
            </a:r>
            <a:r>
              <a:rPr lang="fr-FR" dirty="0">
                <a:solidFill>
                  <a:srgbClr val="0070C0"/>
                </a:solidFill>
              </a:rPr>
              <a:t>maintenir le lien avec la famille du détenu</a:t>
            </a:r>
            <a:r>
              <a:rPr lang="fr-FR" dirty="0"/>
              <a:t> et de procéder aux </a:t>
            </a:r>
            <a:r>
              <a:rPr lang="fr-FR" dirty="0">
                <a:solidFill>
                  <a:srgbClr val="0070C0"/>
                </a:solidFill>
              </a:rPr>
              <a:t>démarches administratives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39338D-122F-6A46-BB3F-25585689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C74E7D-C5D9-044F-BA53-89E135A8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598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E1D47-A039-9046-BBC4-3129DE31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LA DÉTENTION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2066CE-520E-104F-ACAA-8E7A1C9FC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fr-FR" u="sng" dirty="0">
                <a:solidFill>
                  <a:srgbClr val="0070C0"/>
                </a:solidFill>
              </a:rPr>
              <a:t>SOINS EN MILIEU CARCÉRAL</a:t>
            </a:r>
            <a:r>
              <a:rPr lang="fr-FR" dirty="0">
                <a:solidFill>
                  <a:srgbClr val="0070C0"/>
                </a:solidFill>
              </a:rPr>
              <a:t> </a:t>
            </a:r>
            <a:endParaRPr lang="fr-FR" b="0" dirty="0">
              <a:solidFill>
                <a:srgbClr val="0070C0"/>
              </a:solidFill>
            </a:endParaRPr>
          </a:p>
          <a:p>
            <a:pPr lvl="0"/>
            <a:r>
              <a:rPr lang="fr-FR" b="0" dirty="0"/>
              <a:t>Prodigués par l’unité sanitaire en milieu pénitentiaire (USMP). </a:t>
            </a:r>
          </a:p>
          <a:p>
            <a:r>
              <a:rPr lang="fr-FR" b="0" dirty="0"/>
              <a:t>Tous les établissements ne disposent pas d’un psychiatre.</a:t>
            </a:r>
          </a:p>
          <a:p>
            <a:pPr lvl="0"/>
            <a:r>
              <a:rPr lang="fr-FR" b="0" dirty="0"/>
              <a:t>A Fresnes, il y a une unité de soins somatiques. </a:t>
            </a:r>
          </a:p>
          <a:p>
            <a:pPr lvl="0"/>
            <a:endParaRPr lang="fr-FR" b="0" dirty="0"/>
          </a:p>
          <a:p>
            <a:pPr marL="0" lvl="0" indent="0">
              <a:buNone/>
            </a:pPr>
            <a:r>
              <a:rPr lang="fr-FR" u="sng" dirty="0">
                <a:solidFill>
                  <a:srgbClr val="0070C0"/>
                </a:solidFill>
              </a:rPr>
              <a:t>SOINS PSYCHIATRIQUES EN DEHORS DU MILIEU CARCÉRAL</a:t>
            </a:r>
            <a:r>
              <a:rPr lang="fr-FR" dirty="0">
                <a:solidFill>
                  <a:srgbClr val="0070C0"/>
                </a:solidFill>
              </a:rPr>
              <a:t> </a:t>
            </a:r>
          </a:p>
          <a:p>
            <a:pPr lvl="0"/>
            <a:endParaRPr lang="fr-FR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sz="2200" b="1" i="1" u="sng" dirty="0">
                <a:solidFill>
                  <a:srgbClr val="0070C0"/>
                </a:solidFill>
              </a:rPr>
              <a:t>UHSA</a:t>
            </a:r>
            <a:r>
              <a:rPr lang="fr-FR" sz="2200" b="1" i="1" dirty="0">
                <a:solidFill>
                  <a:srgbClr val="0070C0"/>
                </a:solidFill>
              </a:rPr>
              <a:t> “Unité hospitalière spécialement aménagée“ : </a:t>
            </a:r>
            <a:r>
              <a:rPr lang="fr-FR" sz="2200" dirty="0"/>
              <a:t>9 en France dont un, à l’hôpital Paul Guiraud </a:t>
            </a:r>
          </a:p>
          <a:p>
            <a:pPr lvl="2"/>
            <a:r>
              <a:rPr lang="fr-FR" sz="2000" dirty="0"/>
              <a:t>accueille les personnes condamnées à des peines de prison ou déclarées irresponsables pénalement.</a:t>
            </a:r>
          </a:p>
          <a:p>
            <a:pPr lvl="2"/>
            <a:r>
              <a:rPr lang="fr-FR" sz="2200" dirty="0"/>
              <a:t>Les soins peuvent être prodigués </a:t>
            </a:r>
            <a:r>
              <a:rPr lang="fr-FR" sz="2200" b="1" dirty="0">
                <a:solidFill>
                  <a:srgbClr val="0070C0"/>
                </a:solidFill>
              </a:rPr>
              <a:t>avec ou sans consentement</a:t>
            </a:r>
          </a:p>
          <a:p>
            <a:pPr lvl="2"/>
            <a:endParaRPr lang="fr-FR" sz="2200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sz="2200" b="1" i="1" u="sng" dirty="0">
                <a:solidFill>
                  <a:srgbClr val="0070C0"/>
                </a:solidFill>
              </a:rPr>
              <a:t>UMD </a:t>
            </a:r>
            <a:r>
              <a:rPr lang="fr-FR" sz="2200" b="1" i="1" dirty="0">
                <a:solidFill>
                  <a:srgbClr val="0070C0"/>
                </a:solidFill>
              </a:rPr>
              <a:t>“Unité des malades difficiles“ : </a:t>
            </a:r>
            <a:r>
              <a:rPr lang="fr-FR" sz="2200" dirty="0"/>
              <a:t>10 en France dont une à l’hôpital Paul Guiraud</a:t>
            </a:r>
          </a:p>
          <a:p>
            <a:pPr marL="457200" lvl="1" indent="0">
              <a:buNone/>
            </a:pPr>
            <a:endParaRPr lang="fr-FR" sz="2200" dirty="0"/>
          </a:p>
          <a:p>
            <a:pPr lvl="2"/>
            <a:r>
              <a:rPr lang="fr-FR" sz="2200" dirty="0"/>
              <a:t>Pour Les personnes dangereuses pour elles ou pour autrui, atteintes de troubles graves </a:t>
            </a:r>
          </a:p>
          <a:p>
            <a:pPr lvl="2"/>
            <a:r>
              <a:rPr lang="fr-FR" sz="2200" dirty="0"/>
              <a:t>Les personnes déclarées irresponsables pénalement (les médico-légaux)</a:t>
            </a:r>
          </a:p>
          <a:p>
            <a:pPr lvl="2"/>
            <a:endParaRPr lang="fr-FR" sz="180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E42319-7412-944D-AEC6-54369091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DE902C-369C-6B4B-B9D3-6221FD7A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41</a:t>
            </a:fld>
            <a:endParaRPr lang="fr-FR" dirty="0"/>
          </a:p>
        </p:txBody>
      </p:sp>
      <p:pic>
        <p:nvPicPr>
          <p:cNvPr id="9" name="Graphique 8" descr="École avec un remplissage uni">
            <a:extLst>
              <a:ext uri="{FF2B5EF4-FFF2-40B4-BE49-F238E27FC236}">
                <a16:creationId xmlns:a16="http://schemas.microsoft.com/office/drawing/2014/main" id="{C6E4157D-3B2D-A340-89DD-89E2F4D52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487" y="2887216"/>
            <a:ext cx="601216" cy="601216"/>
          </a:xfrm>
          <a:prstGeom prst="rect">
            <a:avLst/>
          </a:prstGeom>
        </p:spPr>
      </p:pic>
      <p:pic>
        <p:nvPicPr>
          <p:cNvPr id="11" name="Graphique 10" descr="École avec un remplissage uni">
            <a:extLst>
              <a:ext uri="{FF2B5EF4-FFF2-40B4-BE49-F238E27FC236}">
                <a16:creationId xmlns:a16="http://schemas.microsoft.com/office/drawing/2014/main" id="{620FD694-6A6D-0443-B2E8-E28C62C90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487" y="4385490"/>
            <a:ext cx="601216" cy="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00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201C7-3A50-3845-A7BC-51929EE5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LES AMÉNAGEMENTS DE PEINE DÉCIDÉS PAR LE JAP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942CD9-FE87-D649-8394-40EFB36CF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0" dirty="0"/>
              <a:t>	</a:t>
            </a:r>
            <a:r>
              <a:rPr lang="fr-FR" dirty="0">
                <a:solidFill>
                  <a:srgbClr val="0070C0"/>
                </a:solidFill>
              </a:rPr>
              <a:t>Pour raison médicale </a:t>
            </a:r>
            <a:r>
              <a:rPr lang="fr-FR" b="0" dirty="0"/>
              <a:t>(pathologie engageant le pronostic vital, ou état physique ou </a:t>
            </a:r>
            <a:r>
              <a:rPr lang="fr-FR" b="0" dirty="0">
                <a:solidFill>
                  <a:srgbClr val="0070C0"/>
                </a:solidFill>
              </a:rPr>
              <a:t>mental incompatible avec la détention</a:t>
            </a:r>
            <a:r>
              <a:rPr lang="fr-FR" b="0" dirty="0"/>
              <a:t>). Une telle mesure est prise </a:t>
            </a:r>
            <a:r>
              <a:rPr lang="fr-FR" dirty="0">
                <a:solidFill>
                  <a:srgbClr val="0070C0"/>
                </a:solidFill>
              </a:rPr>
              <a:t>après expertise médicale.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lvl="0"/>
            <a:r>
              <a:rPr lang="fr-FR" b="0" dirty="0"/>
              <a:t>Semi-liberté</a:t>
            </a:r>
          </a:p>
          <a:p>
            <a:pPr lvl="0"/>
            <a:r>
              <a:rPr lang="fr-FR" b="0" dirty="0"/>
              <a:t>DDSE : Détention à domicile sous surveillance électronique (bracelet)</a:t>
            </a:r>
          </a:p>
          <a:p>
            <a:pPr lvl="0"/>
            <a:r>
              <a:rPr lang="fr-FR" b="0" dirty="0"/>
              <a:t>Libération conditionnelle (si projet de réinsertion)</a:t>
            </a:r>
          </a:p>
          <a:p>
            <a:pPr lvl="0"/>
            <a:r>
              <a:rPr lang="fr-FR" b="0" dirty="0"/>
              <a:t>Possibilité de réduction de peine (3 mois par an et 7 jours par mois)</a:t>
            </a:r>
          </a:p>
          <a:p>
            <a:pPr lvl="0"/>
            <a:endParaRPr lang="fr-FR" b="0" dirty="0"/>
          </a:p>
          <a:p>
            <a:pPr lvl="0"/>
            <a:endParaRPr lang="fr-FR" b="0" dirty="0"/>
          </a:p>
          <a:p>
            <a:r>
              <a:rPr lang="fr-FR" b="0" dirty="0"/>
              <a:t>Les équipes médicales et le SPIP doivent s’assurer que dès la sortie de prison, une </a:t>
            </a:r>
            <a:r>
              <a:rPr lang="fr-FR" dirty="0">
                <a:solidFill>
                  <a:srgbClr val="0070C0"/>
                </a:solidFill>
              </a:rPr>
              <a:t>réinsertion sociale et une reprise des soins sont possibles.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73BC49-A510-984C-B1C9-B1B4450C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53B351-F5B0-474C-881F-35DEAFAB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42</a:t>
            </a:fld>
            <a:endParaRPr lang="fr-FR" dirty="0"/>
          </a:p>
        </p:txBody>
      </p:sp>
      <p:pic>
        <p:nvPicPr>
          <p:cNvPr id="7" name="Graphique 6" descr="Trousse de premiers secours avec un remplissage uni">
            <a:extLst>
              <a:ext uri="{FF2B5EF4-FFF2-40B4-BE49-F238E27FC236}">
                <a16:creationId xmlns:a16="http://schemas.microsoft.com/office/drawing/2014/main" id="{39FBC194-5FBA-D342-913C-6FD10C6D5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568" y="1270372"/>
            <a:ext cx="562669" cy="5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5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582D5-C972-CC46-9019-FD183D57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VOTRE PROCHE EST VICTIME D’UNE INFRACTION PÉNALE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6874B3-8453-F544-BEE8-E0366E703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fr-FR" sz="2600" dirty="0">
                <a:solidFill>
                  <a:srgbClr val="0070C0"/>
                </a:solidFill>
              </a:rPr>
              <a:t>Si une personne atteinte de troubles psychiques, est victime d’une infraction pénale (violences, mauvais traitements…) :</a:t>
            </a:r>
          </a:p>
          <a:p>
            <a:pPr marL="0" lvl="0" indent="0">
              <a:buNone/>
            </a:pPr>
            <a:endParaRPr lang="fr-FR" sz="2600" b="0" dirty="0"/>
          </a:p>
          <a:p>
            <a:pPr lvl="0"/>
            <a:r>
              <a:rPr lang="fr-FR" sz="2600" b="0" dirty="0"/>
              <a:t>Elle peut se constituer </a:t>
            </a:r>
            <a:r>
              <a:rPr lang="fr-FR" sz="2600" dirty="0">
                <a:solidFill>
                  <a:srgbClr val="0070C0"/>
                </a:solidFill>
              </a:rPr>
              <a:t>partie civile* </a:t>
            </a:r>
            <a:r>
              <a:rPr lang="fr-FR" sz="2600" b="0" dirty="0"/>
              <a:t>devant le juge d’instruction, ou directement devant la juridiction de jugement (tribunal correctionnel ou Cour d’assises) et </a:t>
            </a:r>
            <a:r>
              <a:rPr lang="fr-FR" sz="2600" dirty="0">
                <a:solidFill>
                  <a:srgbClr val="0070C0"/>
                </a:solidFill>
              </a:rPr>
              <a:t>demander des dommages et intérêts</a:t>
            </a:r>
            <a:r>
              <a:rPr lang="fr-FR" sz="2600" b="0" dirty="0"/>
              <a:t>.</a:t>
            </a:r>
          </a:p>
          <a:p>
            <a:pPr lvl="0"/>
            <a:endParaRPr lang="fr-FR" sz="2600" b="0" dirty="0"/>
          </a:p>
          <a:p>
            <a:pPr lvl="0"/>
            <a:endParaRPr lang="fr-FR" sz="2600" b="0" dirty="0"/>
          </a:p>
          <a:p>
            <a:r>
              <a:rPr lang="fr-FR" sz="2600" dirty="0">
                <a:solidFill>
                  <a:srgbClr val="0070C0"/>
                </a:solidFill>
              </a:rPr>
              <a:t>L’UNAFAM peut intervenir en justice au soutien des intérêts de la victime </a:t>
            </a:r>
          </a:p>
          <a:p>
            <a:endParaRPr lang="fr-FR" sz="2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2600" b="0" dirty="0"/>
              <a:t>*</a:t>
            </a:r>
            <a:r>
              <a:rPr lang="fr-FR" b="0" i="1" dirty="0"/>
              <a:t>la partie civile est la personne qui s'estime victime d'une infraction pénale et qui intervient dans une procédure pour obtenir une indemnisation de son préjudice.</a:t>
            </a:r>
            <a:endParaRPr lang="fr-FR" i="1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856501-8C37-CD40-9190-2D7449D4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7C445C-73E4-4C47-8E75-0C683F05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97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6EB07B-A383-44DD-93ED-798E997D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3818"/>
            <a:ext cx="8229600" cy="4685382"/>
          </a:xfrm>
        </p:spPr>
        <p:txBody>
          <a:bodyPr/>
          <a:lstStyle/>
          <a:p>
            <a:r>
              <a:rPr lang="fr-FR" dirty="0"/>
              <a:t>	</a:t>
            </a:r>
            <a:r>
              <a:rPr lang="fr-FR"/>
              <a:t>	</a:t>
            </a:r>
            <a:br>
              <a:rPr lang="fr-FR"/>
            </a:br>
            <a:br>
              <a:rPr lang="fr-FR"/>
            </a:br>
            <a:br>
              <a:rPr lang="fr-FR"/>
            </a:br>
            <a:r>
              <a:rPr lang="fr-FR"/>
              <a:t>	</a:t>
            </a:r>
            <a:r>
              <a:rPr lang="fr-FR" sz="4000"/>
              <a:t>MERCI </a:t>
            </a:r>
            <a:r>
              <a:rPr lang="fr-FR" sz="4000" dirty="0"/>
              <a:t>DE VOTRE ATTENTION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F2422A-5A32-4CD2-A986-2A8116D8C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09634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F9CADB-1AE1-4640-9C65-54B4D456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4C8869-50A3-4530-93ED-06FF38475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58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D7B33-CA59-501B-5648-3BB6012C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l’Origine un autre constat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6F96CA-55A4-5676-709C-081B03D8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u="sng" dirty="0"/>
              <a:t>Confrontées au parcours pénal de leur proche, les familles se retrouvent souvent démunies </a:t>
            </a:r>
            <a:r>
              <a:rPr lang="fr-FR" sz="2400" dirty="0"/>
              <a:t>: </a:t>
            </a:r>
          </a:p>
          <a:p>
            <a:r>
              <a:rPr lang="fr-FR" sz="2400" b="0" dirty="0">
                <a:solidFill>
                  <a:srgbClr val="0070C0"/>
                </a:solidFill>
              </a:rPr>
              <a:t>Opacité</a:t>
            </a:r>
            <a:r>
              <a:rPr lang="fr-FR" sz="2400" b="0" dirty="0"/>
              <a:t> des procédures </a:t>
            </a:r>
          </a:p>
          <a:p>
            <a:r>
              <a:rPr lang="fr-FR" sz="2400" b="0" dirty="0">
                <a:solidFill>
                  <a:srgbClr val="0070C0"/>
                </a:solidFill>
              </a:rPr>
              <a:t>Rapidité</a:t>
            </a:r>
            <a:r>
              <a:rPr lang="fr-FR" sz="2400" b="0" dirty="0"/>
              <a:t> des procédures </a:t>
            </a:r>
          </a:p>
          <a:p>
            <a:r>
              <a:rPr lang="fr-FR" sz="2400" dirty="0">
                <a:solidFill>
                  <a:srgbClr val="0070C0"/>
                </a:solidFill>
              </a:rPr>
              <a:t>Difficultés</a:t>
            </a:r>
            <a:r>
              <a:rPr lang="fr-FR" sz="2400" b="0" dirty="0"/>
              <a:t> à savoir où est le proche, si un avocat a été désigné, si la famille peut l’assister</a:t>
            </a:r>
          </a:p>
          <a:p>
            <a:r>
              <a:rPr lang="fr-FR" sz="2400" b="0" dirty="0"/>
              <a:t>Les accueillants de l’UNAFAM n’ayant </a:t>
            </a:r>
            <a:r>
              <a:rPr lang="fr-FR" sz="2400" b="0" dirty="0">
                <a:solidFill>
                  <a:srgbClr val="0070C0"/>
                </a:solidFill>
              </a:rPr>
              <a:t>pas de formation spécifique </a:t>
            </a:r>
            <a:r>
              <a:rPr lang="fr-FR" sz="2400" b="0" dirty="0"/>
              <a:t>en la matière, n’apportent pas toutes les réponses espérées.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rgbClr val="0070C0"/>
                </a:solidFill>
              </a:rPr>
              <a:t>En réponse</a:t>
            </a:r>
            <a:r>
              <a:rPr lang="fr-FR" sz="2400" b="0" dirty="0"/>
              <a:t>, l’UNAFAM a formé des référents parcours pénal (RPP) </a:t>
            </a:r>
            <a:r>
              <a:rPr lang="fr-FR" sz="2400" dirty="0"/>
              <a:t>: </a:t>
            </a:r>
            <a:endParaRPr lang="fr-FR" sz="2400" dirty="0">
              <a:solidFill>
                <a:srgbClr val="0072C6"/>
              </a:solidFill>
            </a:endParaRPr>
          </a:p>
          <a:p>
            <a:pPr marL="0" indent="0" algn="ctr">
              <a:buNone/>
            </a:pPr>
            <a:r>
              <a:rPr lang="fr-FR" sz="2400" dirty="0">
                <a:solidFill>
                  <a:srgbClr val="0072C6"/>
                </a:solidFill>
              </a:rPr>
              <a:t>Un réseau de bénévoles pour soutenir les familles ayant un proche malade psychique à tous les stades de la procédure pénale. </a:t>
            </a:r>
            <a:endParaRPr 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E2E65A-5093-CB3F-590C-E9B5DAA0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2CAB62-6BF3-A903-A703-11E5E7DA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1BB4C-1665-8A4B-9394-BA2EBDFD0F2C}"/>
              </a:ext>
            </a:extLst>
          </p:cNvPr>
          <p:cNvSpPr/>
          <p:nvPr/>
        </p:nvSpPr>
        <p:spPr>
          <a:xfrm>
            <a:off x="457200" y="5229200"/>
            <a:ext cx="8229600" cy="792088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70C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853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64B5D-7E43-EB4A-9168-30F7BCA0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err="1"/>
              <a:t>rEFEREnts</a:t>
            </a:r>
            <a:r>
              <a:rPr lang="fr-FR" dirty="0"/>
              <a:t> parcours pénal</a:t>
            </a:r>
          </a:p>
        </p:txBody>
      </p:sp>
      <p:pic>
        <p:nvPicPr>
          <p:cNvPr id="8" name="Espace réservé du contenu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C85DF7D8-C4B1-9B49-BD12-545E698ECE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7509"/>
            <a:ext cx="5122912" cy="4592432"/>
          </a:xfr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D74E19-EF3A-9F49-8B53-51B43435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DB6-BD69-4E81-8A06-5CE895C0D544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587C00-2D12-B240-9BB0-48787F1F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5717DDD-1649-1747-AF3B-5E35584F765D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5220072" y="2996952"/>
            <a:ext cx="4038600" cy="238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dirty="0"/>
              <a:t>Depuis 2016, </a:t>
            </a:r>
            <a:r>
              <a:rPr lang="fr-FR" dirty="0">
                <a:solidFill>
                  <a:srgbClr val="0072C6"/>
                </a:solidFill>
              </a:rPr>
              <a:t>79 bénévoles </a:t>
            </a:r>
            <a:r>
              <a:rPr lang="fr-FR" dirty="0"/>
              <a:t>ont été formés pour </a:t>
            </a:r>
            <a:r>
              <a:rPr lang="fr-FR" dirty="0">
                <a:solidFill>
                  <a:srgbClr val="0072C6"/>
                </a:solidFill>
              </a:rPr>
              <a:t>accueillir des familles</a:t>
            </a:r>
            <a:r>
              <a:rPr lang="fr-FR" dirty="0"/>
              <a:t> demandant de l’aide et </a:t>
            </a:r>
            <a:r>
              <a:rPr lang="fr-FR" dirty="0">
                <a:solidFill>
                  <a:srgbClr val="0072C6"/>
                </a:solidFill>
              </a:rPr>
              <a:t>construire des partenariats </a:t>
            </a:r>
            <a:r>
              <a:rPr lang="fr-FR" dirty="0"/>
              <a:t>permettant d’y répondre.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898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2262AD-41A4-9891-6840-B012E01B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LES MISSIONS DU RPP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E12B6E-ECD7-CC47-3A52-9BD4C647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8B4687-1AC7-E4E1-0396-DD795162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59A8A03-C004-35EA-3F43-1EA43B1912DA}"/>
              </a:ext>
            </a:extLst>
          </p:cNvPr>
          <p:cNvSpPr/>
          <p:nvPr/>
        </p:nvSpPr>
        <p:spPr>
          <a:xfrm>
            <a:off x="1368516" y="1427564"/>
            <a:ext cx="7636068" cy="1251479"/>
          </a:xfrm>
          <a:prstGeom prst="roundRect">
            <a:avLst/>
          </a:prstGeom>
          <a:solidFill>
            <a:srgbClr val="0070C0">
              <a:alpha val="25000"/>
            </a:srgbClr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2C6"/>
                </a:solidFill>
              </a:rPr>
              <a:t>Accueillir les familles concernées par des bénévoles spécialement formés </a:t>
            </a:r>
            <a:r>
              <a:rPr lang="fr-FR" dirty="0">
                <a:solidFill>
                  <a:srgbClr val="0072C6"/>
                </a:solidFill>
              </a:rPr>
              <a:t>: </a:t>
            </a:r>
          </a:p>
          <a:p>
            <a:pPr marL="285750" indent="-285750" algn="ctr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Accompagner la famille et l’éclairer sur la procédure en cours </a:t>
            </a:r>
          </a:p>
          <a:p>
            <a:pPr marL="285750" indent="-285750" algn="ctr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- Conseiller la famille sur la marche à suivre pour choisir un avocat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- Collaborer avec les accueillants 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DFFEADF2-9623-91B5-A6B5-410078781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516" y="2765840"/>
            <a:ext cx="7636068" cy="1018318"/>
          </a:xfrm>
          <a:prstGeom prst="roundRect">
            <a:avLst/>
          </a:prstGeom>
          <a:solidFill>
            <a:srgbClr val="0070C0">
              <a:alpha val="24980"/>
            </a:srgbClr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fr-FR" sz="1800" dirty="0">
                <a:solidFill>
                  <a:srgbClr val="0072C6"/>
                </a:solidFill>
              </a:rPr>
              <a:t>Sensibiliser, former et informer les acteurs du monde judiciaire sur les maladies </a:t>
            </a:r>
          </a:p>
          <a:p>
            <a:pPr marL="0" indent="0" algn="ctr">
              <a:buNone/>
            </a:pPr>
            <a:r>
              <a:rPr lang="fr-FR" sz="1800" b="0" dirty="0"/>
              <a:t>- Police, juges, avocats, administration pénitentiaire….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F67FD24-6BFF-9B89-5258-4ADE69E80FEA}"/>
              </a:ext>
            </a:extLst>
          </p:cNvPr>
          <p:cNvSpPr/>
          <p:nvPr/>
        </p:nvSpPr>
        <p:spPr>
          <a:xfrm>
            <a:off x="1368516" y="5774122"/>
            <a:ext cx="7636068" cy="580926"/>
          </a:xfrm>
          <a:prstGeom prst="roundRect">
            <a:avLst/>
          </a:prstGeom>
          <a:solidFill>
            <a:srgbClr val="0070C0">
              <a:alpha val="25000"/>
            </a:srgbClr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2C6"/>
                </a:solidFill>
              </a:rPr>
              <a:t>Participer au réseau</a:t>
            </a:r>
            <a:r>
              <a:rPr lang="fr-FR" dirty="0"/>
              <a:t> des référents parcours pénal 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958B599-7DC1-8818-7336-12F61BB953AD}"/>
              </a:ext>
            </a:extLst>
          </p:cNvPr>
          <p:cNvSpPr/>
          <p:nvPr/>
        </p:nvSpPr>
        <p:spPr>
          <a:xfrm>
            <a:off x="1368516" y="3862633"/>
            <a:ext cx="7636068" cy="1119739"/>
          </a:xfrm>
          <a:prstGeom prst="roundRect">
            <a:avLst/>
          </a:prstGeom>
          <a:solidFill>
            <a:srgbClr val="0070C0">
              <a:alpha val="24949"/>
            </a:srgbClr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2C6"/>
                </a:solidFill>
              </a:rPr>
              <a:t>Développer des partenariats utiles : </a:t>
            </a:r>
          </a:p>
          <a:p>
            <a:pPr marL="285750" indent="-285750" algn="ctr">
              <a:buFontTx/>
              <a:buChar char="-"/>
            </a:pPr>
            <a:r>
              <a:rPr lang="fr-FR" dirty="0"/>
              <a:t>Administration pénitentiaire</a:t>
            </a:r>
          </a:p>
          <a:p>
            <a:pPr marL="285750" indent="-285750" algn="ctr">
              <a:buFontTx/>
              <a:buChar char="-"/>
            </a:pPr>
            <a:r>
              <a:rPr lang="fr-FR" dirty="0"/>
              <a:t>UFRAMA </a:t>
            </a:r>
          </a:p>
          <a:p>
            <a:pPr marL="285750" indent="-285750" algn="ctr">
              <a:buFontTx/>
              <a:buChar char="-"/>
            </a:pPr>
            <a:r>
              <a:rPr lang="fr-FR" dirty="0"/>
              <a:t>A3D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1F74493-CF30-1310-DD28-550124B57850}"/>
              </a:ext>
            </a:extLst>
          </p:cNvPr>
          <p:cNvSpPr/>
          <p:nvPr/>
        </p:nvSpPr>
        <p:spPr>
          <a:xfrm>
            <a:off x="1368516" y="5081232"/>
            <a:ext cx="7636068" cy="599688"/>
          </a:xfrm>
          <a:prstGeom prst="roundRect">
            <a:avLst/>
          </a:prstGeom>
          <a:solidFill>
            <a:srgbClr val="0070C0">
              <a:alpha val="24906"/>
            </a:srgbClr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2C6"/>
                </a:solidFill>
              </a:rPr>
              <a:t>Construire les connaissances </a:t>
            </a:r>
            <a:r>
              <a:rPr lang="fr-FR" dirty="0"/>
              <a:t>permettant  d’agir en faveur des personnes malades psychiques interpellées ou détenues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8A25454-EDBD-405E-C2B8-62B29643A6C5}"/>
              </a:ext>
            </a:extLst>
          </p:cNvPr>
          <p:cNvSpPr txBox="1"/>
          <p:nvPr/>
        </p:nvSpPr>
        <p:spPr>
          <a:xfrm>
            <a:off x="544999" y="169936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A88638C-3C0E-AF27-EAFF-9B829491C0D0}"/>
              </a:ext>
            </a:extLst>
          </p:cNvPr>
          <p:cNvSpPr txBox="1"/>
          <p:nvPr/>
        </p:nvSpPr>
        <p:spPr>
          <a:xfrm>
            <a:off x="549410" y="292713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>2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D308986-C6D5-DA52-03CA-E755C2CC8ED0}"/>
              </a:ext>
            </a:extLst>
          </p:cNvPr>
          <p:cNvSpPr txBox="1"/>
          <p:nvPr/>
        </p:nvSpPr>
        <p:spPr>
          <a:xfrm>
            <a:off x="560931" y="401772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B141607-199C-B6A1-5531-591B212FB8E2}"/>
              </a:ext>
            </a:extLst>
          </p:cNvPr>
          <p:cNvSpPr txBox="1"/>
          <p:nvPr/>
        </p:nvSpPr>
        <p:spPr>
          <a:xfrm>
            <a:off x="565342" y="502713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188EAD4-D448-3655-4204-E360061B6FC0}"/>
              </a:ext>
            </a:extLst>
          </p:cNvPr>
          <p:cNvSpPr txBox="1"/>
          <p:nvPr/>
        </p:nvSpPr>
        <p:spPr>
          <a:xfrm>
            <a:off x="567548" y="571151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6042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2000" dirty="0">
              <a:latin typeface="Arial Narrow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3206985"/>
            <a:ext cx="7632847" cy="1140147"/>
          </a:xfrm>
        </p:spPr>
        <p:txBody>
          <a:bodyPr>
            <a:no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4800" dirty="0"/>
              <a:t>II. </a:t>
            </a:r>
          </a:p>
          <a:p>
            <a:r>
              <a:rPr lang="fr-FR" sz="4800" dirty="0"/>
              <a:t>Acteur De partenariats indispensables avec les acteurs de la </a:t>
            </a:r>
            <a:r>
              <a:rPr lang="fr-FR" sz="4800" dirty="0" err="1"/>
              <a:t>justicE</a:t>
            </a:r>
            <a:r>
              <a:rPr lang="fr-FR" sz="4800" dirty="0"/>
              <a:t> PÉNALE</a:t>
            </a:r>
          </a:p>
        </p:txBody>
      </p:sp>
    </p:spTree>
    <p:extLst>
      <p:ext uri="{BB962C8B-B14F-4D97-AF65-F5344CB8AC3E}">
        <p14:creationId xmlns:p14="http://schemas.microsoft.com/office/powerpoint/2010/main" val="279370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72188-DF8B-E943-8C22-85F206B4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 PARTENARIAT : L’administration pénitentiaire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7BA6BA1-9FB8-6749-AFD2-9AA8584FF9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u="sng" dirty="0"/>
              <a:t>Des besoins ressentis par elle</a:t>
            </a:r>
            <a:r>
              <a:rPr lang="fr-FR" dirty="0"/>
              <a:t> : </a:t>
            </a:r>
          </a:p>
          <a:p>
            <a:r>
              <a:rPr lang="fr-FR" b="0" dirty="0">
                <a:solidFill>
                  <a:srgbClr val="0070C0"/>
                </a:solidFill>
              </a:rPr>
              <a:t>Difficulté de gestion </a:t>
            </a:r>
            <a:r>
              <a:rPr lang="fr-FR" b="0" dirty="0"/>
              <a:t>du public malade psychique</a:t>
            </a:r>
          </a:p>
          <a:p>
            <a:r>
              <a:rPr lang="fr-FR" b="0" dirty="0"/>
              <a:t>Prévalence du suicide en prison </a:t>
            </a:r>
          </a:p>
          <a:p>
            <a:r>
              <a:rPr lang="fr-FR" b="0" dirty="0">
                <a:solidFill>
                  <a:srgbClr val="0070C0"/>
                </a:solidFill>
              </a:rPr>
              <a:t>Augmentation des hospitalisations psychiatriques </a:t>
            </a:r>
            <a:r>
              <a:rPr lang="fr-FR" b="0" dirty="0"/>
              <a:t>chez les personnes détenues </a:t>
            </a:r>
          </a:p>
          <a:p>
            <a:r>
              <a:rPr lang="fr-FR" b="0" dirty="0"/>
              <a:t>Manque de personnel </a:t>
            </a:r>
            <a:r>
              <a:rPr lang="fr-FR" b="0" dirty="0">
                <a:solidFill>
                  <a:srgbClr val="0072C6"/>
                </a:solidFill>
              </a:rPr>
              <a:t>sensibilisé</a:t>
            </a:r>
            <a:r>
              <a:rPr lang="fr-FR" b="0" dirty="0"/>
              <a:t> aux troubles psychiques</a:t>
            </a:r>
            <a:endParaRPr lang="fr-FR" b="0" u="sng" dirty="0"/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r>
              <a:rPr lang="fr-FR" u="sng" dirty="0"/>
              <a:t>Objectifs</a:t>
            </a:r>
            <a:r>
              <a:rPr lang="fr-FR" dirty="0"/>
              <a:t> : </a:t>
            </a:r>
            <a:r>
              <a:rPr lang="fr-FR" dirty="0">
                <a:solidFill>
                  <a:srgbClr val="0072C6"/>
                </a:solidFill>
              </a:rPr>
              <a:t>favoriser les soins et des pratiques compréhensives en prison</a:t>
            </a:r>
          </a:p>
          <a:p>
            <a:pPr marL="0" indent="0">
              <a:buNone/>
            </a:pPr>
            <a:r>
              <a:rPr lang="fr-FR" b="0" dirty="0"/>
              <a:t>Une convention nationale triennale récemment renouvelée et 6 conventions régionales.</a:t>
            </a:r>
          </a:p>
          <a:p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AD5CB53B-CD4F-6B4F-9400-1FE91A206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883097"/>
          </a:xfrm>
        </p:spPr>
        <p:txBody>
          <a:bodyPr>
            <a:normAutofit fontScale="85000" lnSpcReduction="10000"/>
          </a:bodyPr>
          <a:lstStyle/>
          <a:p>
            <a:pPr lvl="0"/>
            <a:endParaRPr lang="fr-FR" dirty="0">
              <a:solidFill>
                <a:srgbClr val="0072C6"/>
              </a:solidFill>
            </a:endParaRPr>
          </a:p>
          <a:p>
            <a:pPr lvl="0"/>
            <a:endParaRPr lang="fr-FR" dirty="0">
              <a:solidFill>
                <a:srgbClr val="0072C6"/>
              </a:solidFill>
            </a:endParaRPr>
          </a:p>
          <a:p>
            <a:pPr lvl="0"/>
            <a:endParaRPr lang="fr-FR" dirty="0">
              <a:solidFill>
                <a:srgbClr val="0072C6"/>
              </a:solidFill>
            </a:endParaRPr>
          </a:p>
          <a:p>
            <a:pPr lvl="0"/>
            <a:endParaRPr lang="fr-FR" dirty="0">
              <a:solidFill>
                <a:srgbClr val="0072C6"/>
              </a:solidFill>
            </a:endParaRPr>
          </a:p>
          <a:p>
            <a:pPr lvl="0"/>
            <a:endParaRPr lang="fr-FR" dirty="0">
              <a:solidFill>
                <a:srgbClr val="0072C6"/>
              </a:solidFill>
            </a:endParaRPr>
          </a:p>
          <a:p>
            <a:pPr marL="0" lvl="0" indent="0">
              <a:buNone/>
            </a:pPr>
            <a:r>
              <a:rPr lang="fr-FR" u="sng" dirty="0"/>
              <a:t>Actions :</a:t>
            </a:r>
          </a:p>
          <a:p>
            <a:pPr lvl="0"/>
            <a:r>
              <a:rPr lang="fr-FR" dirty="0">
                <a:solidFill>
                  <a:srgbClr val="0072C6"/>
                </a:solidFill>
              </a:rPr>
              <a:t>Sensibilisation</a:t>
            </a:r>
            <a:r>
              <a:rPr lang="fr-FR" dirty="0"/>
              <a:t> </a:t>
            </a:r>
            <a:r>
              <a:rPr lang="fr-FR" b="0" dirty="0"/>
              <a:t>des surveillants et conseillers de probation</a:t>
            </a:r>
          </a:p>
          <a:p>
            <a:pPr lvl="0"/>
            <a:r>
              <a:rPr lang="fr-FR" dirty="0">
                <a:solidFill>
                  <a:srgbClr val="0072C6"/>
                </a:solidFill>
              </a:rPr>
              <a:t>Maintien des liens </a:t>
            </a:r>
            <a:r>
              <a:rPr lang="fr-FR" b="0" dirty="0"/>
              <a:t>avec les familles afin d’assurer la</a:t>
            </a:r>
            <a:r>
              <a:rPr lang="fr-FR" dirty="0"/>
              <a:t> </a:t>
            </a:r>
            <a:r>
              <a:rPr lang="fr-FR" dirty="0">
                <a:solidFill>
                  <a:srgbClr val="0072C6"/>
                </a:solidFill>
              </a:rPr>
              <a:t>continuité des soins</a:t>
            </a:r>
          </a:p>
          <a:p>
            <a:pPr lvl="0"/>
            <a:r>
              <a:rPr lang="fr-FR" dirty="0">
                <a:solidFill>
                  <a:srgbClr val="0072C6"/>
                </a:solidFill>
              </a:rPr>
              <a:t>Collaboration</a:t>
            </a:r>
            <a:r>
              <a:rPr lang="fr-FR" dirty="0"/>
              <a:t> </a:t>
            </a:r>
            <a:r>
              <a:rPr lang="fr-FR" b="0" dirty="0"/>
              <a:t>à la réinsertion en sortie de détention</a:t>
            </a:r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E55EFF-50B3-0244-AC90-E6ABF014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DB6-BD69-4E81-8A06-5CE895C0D544}" type="datetime1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B227E-54DC-2E41-8A8E-D99A02A5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1" name="Graphique 10" descr="Contrat contour">
            <a:extLst>
              <a:ext uri="{FF2B5EF4-FFF2-40B4-BE49-F238E27FC236}">
                <a16:creationId xmlns:a16="http://schemas.microsoft.com/office/drawing/2014/main" id="{E62AF133-6496-CE46-A40D-9BBD55BBC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3656" y="1426133"/>
            <a:ext cx="1407688" cy="1407688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9DF51F8-AFDF-5349-9552-75E7B9FEE29C}"/>
              </a:ext>
            </a:extLst>
          </p:cNvPr>
          <p:cNvCxnSpPr>
            <a:cxnSpLocks/>
          </p:cNvCxnSpPr>
          <p:nvPr/>
        </p:nvCxnSpPr>
        <p:spPr>
          <a:xfrm>
            <a:off x="4572000" y="1196752"/>
            <a:ext cx="0" cy="50991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418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8833</TotalTime>
  <Words>3406</Words>
  <Application>Microsoft Office PowerPoint</Application>
  <PresentationFormat>Affichage à l'écran (4:3)</PresentationFormat>
  <Paragraphs>468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0" baseType="lpstr">
      <vt:lpstr>Arial</vt:lpstr>
      <vt:lpstr>Arial Narrow</vt:lpstr>
      <vt:lpstr>Calibri</vt:lpstr>
      <vt:lpstr>Impact</vt:lpstr>
      <vt:lpstr>Wingdings</vt:lpstr>
      <vt:lpstr>Thème Office</vt:lpstr>
      <vt:lpstr>Leur rôle au sein de la délégation</vt:lpstr>
      <vt:lpstr>PLAN</vt:lpstr>
      <vt:lpstr>Présentation par : </vt:lpstr>
      <vt:lpstr>A l’origine un constat: </vt:lpstr>
      <vt:lpstr>A l’Origine un autre constat  </vt:lpstr>
      <vt:lpstr>Les rEFEREnts parcours pénal</vt:lpstr>
      <vt:lpstr>LES MISSIONS DU RPP</vt:lpstr>
      <vt:lpstr>Présentation PowerPoint</vt:lpstr>
      <vt:lpstr>PREMIER PARTENARIAT : L’administration pénitentiaire</vt:lpstr>
      <vt:lpstr>DEUXIEME PARTENARIAT : LES Barreaux et Assos D’AVOCATS</vt:lpstr>
      <vt:lpstr>TROISIEME PARTENARIAT  : L’UFRAMA, accueils des familles de détenus</vt:lpstr>
      <vt:lpstr>QUATRIEME PARTENARIAT : PRISON INSIDER</vt:lpstr>
      <vt:lpstr>Des partenariats locaux sont aussi importants </vt:lpstr>
      <vt:lpstr>Présentation PowerPoint</vt:lpstr>
      <vt:lpstr>Répond à DES QUESTIONS RÉCURRENTES</vt:lpstr>
      <vt:lpstr>Aide la famille a FOURNIR DES INFORMATIONS A L’AVOCAT </vt:lpstr>
      <vt:lpstr>Aide la famille a constituer les conditions de peines alternatives  </vt:lpstr>
      <vt:lpstr>Présentation PowerPoint</vt:lpstr>
      <vt:lpstr>LA FORMATION et le soutien DES RPP </vt:lpstr>
      <vt:lpstr>DES RESSOURCES A DISPOSITION DES RPP </vt:lpstr>
      <vt:lpstr>Le guide est aussi un résumé du code de procédure pénalE</vt:lpstr>
      <vt:lpstr>Le manuel du RPP</vt:lpstr>
      <vt:lpstr>Présentation PowerPoint</vt:lpstr>
      <vt:lpstr>La complémentarité des accueillants et des rpp</vt:lpstr>
      <vt:lpstr>La complémentarité des représentants des usagers (RU) et des rpp </vt:lpstr>
      <vt:lpstr>Exemples D’ACTIONS DES RPP</vt:lpstr>
      <vt:lpstr>A. Le parquet  B. Le siège</vt:lpstr>
      <vt:lpstr>II. LES INSTITUTIONS JUDICIAIRES </vt:lpstr>
      <vt:lpstr>II. LES INSTITUTIONS JUDICIAIRES B. Le SIÈGE  1. LES JURIDICTIONS D’INSTRUCTION </vt:lpstr>
      <vt:lpstr>II. LES INSTITUTIONS JUDICIAIRES B. Le SIÈGE  1. LES JURIDICTIONS D’INSTRUCTION</vt:lpstr>
      <vt:lpstr>II. LES INSTITUTIONS JUDICIAIRES B. Le SIÈGE  2.  LES JURIDICTIONS DE JUGEMENT</vt:lpstr>
      <vt:lpstr>II. LES INSTITUTIONS JUDICIAIRES B. Le SIÈGE  2.  LES JURIDICTIONS DE JUGEMENT</vt:lpstr>
      <vt:lpstr>II. LES INSTITUTIONS JUDICIAIRES B. Le SIÈGE  3. LES JURIDICTIONS DE JUGEMENT</vt:lpstr>
      <vt:lpstr>Présentation PowerPoint</vt:lpstr>
      <vt:lpstr>1. LA GARDE À VUE</vt:lpstr>
      <vt:lpstr>1. LA GARDE À VUE</vt:lpstr>
      <vt:lpstr>1. LA GARDE À VUE</vt:lpstr>
      <vt:lpstr>2. L’AUDIENCE CORRECTIONNELLE</vt:lpstr>
      <vt:lpstr>2. L’AUDIENCE DE COUR D’ASSISES</vt:lpstr>
      <vt:lpstr>3. LA DÉTENTION</vt:lpstr>
      <vt:lpstr>3. LA DÉTENTION</vt:lpstr>
      <vt:lpstr>4. LES AMÉNAGEMENTS DE PEINE DÉCIDÉS PAR LE JAP</vt:lpstr>
      <vt:lpstr>5. VOTRE PROCHE EST VICTIME D’UNE INFRACTION PÉNALE</vt:lpstr>
      <vt:lpstr>      MERCI DE VOTRE ATTENTION </vt:lpstr>
    </vt:vector>
  </TitlesOfParts>
  <Company>Utilisateur Microsoft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Microsoft Office</dc:creator>
  <cp:lastModifiedBy>user</cp:lastModifiedBy>
  <cp:revision>490</cp:revision>
  <cp:lastPrinted>2015-07-21T13:30:34Z</cp:lastPrinted>
  <dcterms:created xsi:type="dcterms:W3CDTF">2013-01-31T14:37:19Z</dcterms:created>
  <dcterms:modified xsi:type="dcterms:W3CDTF">2022-04-29T20:27:00Z</dcterms:modified>
</cp:coreProperties>
</file>