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9"/>
  </p:notesMasterIdLst>
  <p:handoutMasterIdLst>
    <p:handoutMasterId r:id="rId90"/>
  </p:handoutMasterIdLst>
  <p:sldIdLst>
    <p:sldId id="469" r:id="rId2"/>
    <p:sldId id="1240" r:id="rId3"/>
    <p:sldId id="2989" r:id="rId4"/>
    <p:sldId id="2994" r:id="rId5"/>
    <p:sldId id="488" r:id="rId6"/>
    <p:sldId id="1154" r:id="rId7"/>
    <p:sldId id="2992" r:id="rId8"/>
    <p:sldId id="1173" r:id="rId9"/>
    <p:sldId id="353" r:id="rId10"/>
    <p:sldId id="355" r:id="rId11"/>
    <p:sldId id="360" r:id="rId12"/>
    <p:sldId id="359" r:id="rId13"/>
    <p:sldId id="358" r:id="rId14"/>
    <p:sldId id="357" r:id="rId15"/>
    <p:sldId id="2991" r:id="rId16"/>
    <p:sldId id="501" r:id="rId17"/>
    <p:sldId id="495" r:id="rId18"/>
    <p:sldId id="2982" r:id="rId19"/>
    <p:sldId id="2985" r:id="rId20"/>
    <p:sldId id="2986" r:id="rId21"/>
    <p:sldId id="2987" r:id="rId22"/>
    <p:sldId id="366" r:id="rId23"/>
    <p:sldId id="2978" r:id="rId24"/>
    <p:sldId id="381" r:id="rId25"/>
    <p:sldId id="530" r:id="rId26"/>
    <p:sldId id="511" r:id="rId27"/>
    <p:sldId id="2995" r:id="rId28"/>
    <p:sldId id="2996" r:id="rId29"/>
    <p:sldId id="363" r:id="rId30"/>
    <p:sldId id="505" r:id="rId31"/>
    <p:sldId id="1282" r:id="rId32"/>
    <p:sldId id="1230" r:id="rId33"/>
    <p:sldId id="514" r:id="rId34"/>
    <p:sldId id="1244" r:id="rId35"/>
    <p:sldId id="1245" r:id="rId36"/>
    <p:sldId id="2997" r:id="rId37"/>
    <p:sldId id="538" r:id="rId38"/>
    <p:sldId id="2988" r:id="rId39"/>
    <p:sldId id="465" r:id="rId40"/>
    <p:sldId id="515" r:id="rId41"/>
    <p:sldId id="516" r:id="rId42"/>
    <p:sldId id="760" r:id="rId43"/>
    <p:sldId id="297" r:id="rId44"/>
    <p:sldId id="517" r:id="rId45"/>
    <p:sldId id="439" r:id="rId46"/>
    <p:sldId id="524" r:id="rId47"/>
    <p:sldId id="442" r:id="rId48"/>
    <p:sldId id="1235" r:id="rId49"/>
    <p:sldId id="548" r:id="rId50"/>
    <p:sldId id="621" r:id="rId51"/>
    <p:sldId id="622" r:id="rId52"/>
    <p:sldId id="618" r:id="rId53"/>
    <p:sldId id="619" r:id="rId54"/>
    <p:sldId id="551" r:id="rId55"/>
    <p:sldId id="554" r:id="rId56"/>
    <p:sldId id="453" r:id="rId57"/>
    <p:sldId id="648" r:id="rId58"/>
    <p:sldId id="649" r:id="rId59"/>
    <p:sldId id="650" r:id="rId60"/>
    <p:sldId id="496" r:id="rId61"/>
    <p:sldId id="1190" r:id="rId62"/>
    <p:sldId id="497" r:id="rId63"/>
    <p:sldId id="498" r:id="rId64"/>
    <p:sldId id="1217" r:id="rId65"/>
    <p:sldId id="1218" r:id="rId66"/>
    <p:sldId id="499" r:id="rId67"/>
    <p:sldId id="500" r:id="rId68"/>
    <p:sldId id="1208" r:id="rId69"/>
    <p:sldId id="660" r:id="rId70"/>
    <p:sldId id="1226" r:id="rId71"/>
    <p:sldId id="1227" r:id="rId72"/>
    <p:sldId id="2990" r:id="rId73"/>
    <p:sldId id="1272" r:id="rId74"/>
    <p:sldId id="1180" r:id="rId75"/>
    <p:sldId id="1237" r:id="rId76"/>
    <p:sldId id="382" r:id="rId77"/>
    <p:sldId id="494" r:id="rId78"/>
    <p:sldId id="1238" r:id="rId79"/>
    <p:sldId id="1279" r:id="rId80"/>
    <p:sldId id="2984" r:id="rId81"/>
    <p:sldId id="510" r:id="rId82"/>
    <p:sldId id="372" r:id="rId83"/>
    <p:sldId id="534" r:id="rId84"/>
    <p:sldId id="1233" r:id="rId85"/>
    <p:sldId id="263" r:id="rId86"/>
    <p:sldId id="1234" r:id="rId87"/>
    <p:sldId id="1278" r:id="rId8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72C6"/>
    <a:srgbClr val="FF0066"/>
    <a:srgbClr val="FF33CC"/>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9" autoAdjust="0"/>
    <p:restoredTop sz="89558" autoAdjust="0"/>
  </p:normalViewPr>
  <p:slideViewPr>
    <p:cSldViewPr>
      <p:cViewPr varScale="1">
        <p:scale>
          <a:sx n="101" d="100"/>
          <a:sy n="101" d="100"/>
        </p:scale>
        <p:origin x="144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659" cy="496332"/>
          </a:xfrm>
          <a:prstGeom prst="rect">
            <a:avLst/>
          </a:prstGeom>
        </p:spPr>
        <p:txBody>
          <a:bodyPr vert="horz" lIns="91418" tIns="45710" rIns="91418" bIns="45710" rtlCol="0"/>
          <a:lstStyle>
            <a:lvl1pPr algn="l">
              <a:defRPr sz="1200"/>
            </a:lvl1pPr>
          </a:lstStyle>
          <a:p>
            <a:endParaRPr lang="fr-FR" dirty="0"/>
          </a:p>
        </p:txBody>
      </p:sp>
      <p:sp>
        <p:nvSpPr>
          <p:cNvPr id="3" name="Espace réservé de la date 2"/>
          <p:cNvSpPr>
            <a:spLocks noGrp="1"/>
          </p:cNvSpPr>
          <p:nvPr>
            <p:ph type="dt" sz="quarter" idx="1"/>
          </p:nvPr>
        </p:nvSpPr>
        <p:spPr>
          <a:xfrm>
            <a:off x="3850446" y="2"/>
            <a:ext cx="2945659" cy="496332"/>
          </a:xfrm>
          <a:prstGeom prst="rect">
            <a:avLst/>
          </a:prstGeom>
        </p:spPr>
        <p:txBody>
          <a:bodyPr vert="horz" lIns="91418" tIns="45710" rIns="91418" bIns="45710" rtlCol="0"/>
          <a:lstStyle>
            <a:lvl1pPr algn="r">
              <a:defRPr sz="1200"/>
            </a:lvl1pPr>
          </a:lstStyle>
          <a:p>
            <a:fld id="{B71D6562-1A80-45C4-882D-2C9EFAC99A9B}" type="datetimeFigureOut">
              <a:rPr lang="fr-FR" smtClean="0"/>
              <a:pPr/>
              <a:t>06/05/2026</a:t>
            </a:fld>
            <a:endParaRPr lang="fr-FR" dirty="0"/>
          </a:p>
        </p:txBody>
      </p:sp>
      <p:sp>
        <p:nvSpPr>
          <p:cNvPr id="4" name="Espace réservé du pied de page 3"/>
          <p:cNvSpPr>
            <a:spLocks noGrp="1"/>
          </p:cNvSpPr>
          <p:nvPr>
            <p:ph type="ftr" sz="quarter" idx="2"/>
          </p:nvPr>
        </p:nvSpPr>
        <p:spPr>
          <a:xfrm>
            <a:off x="1" y="9428585"/>
            <a:ext cx="2945659" cy="496332"/>
          </a:xfrm>
          <a:prstGeom prst="rect">
            <a:avLst/>
          </a:prstGeom>
        </p:spPr>
        <p:txBody>
          <a:bodyPr vert="horz" lIns="91418" tIns="45710" rIns="91418" bIns="4571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6" y="9428585"/>
            <a:ext cx="2945659" cy="496332"/>
          </a:xfrm>
          <a:prstGeom prst="rect">
            <a:avLst/>
          </a:prstGeom>
        </p:spPr>
        <p:txBody>
          <a:bodyPr vert="horz" lIns="91418" tIns="45710" rIns="91418" bIns="45710" rtlCol="0" anchor="b"/>
          <a:lstStyle>
            <a:lvl1pPr algn="r">
              <a:defRPr sz="1200"/>
            </a:lvl1pPr>
          </a:lstStyle>
          <a:p>
            <a:fld id="{64105FE3-8D2D-42BA-A2E5-8D01AE9162A0}" type="slidenum">
              <a:rPr lang="fr-FR" smtClean="0"/>
              <a:pPr/>
              <a:t>‹N°›</a:t>
            </a:fld>
            <a:endParaRPr lang="fr-FR" dirty="0"/>
          </a:p>
        </p:txBody>
      </p:sp>
    </p:spTree>
    <p:extLst>
      <p:ext uri="{BB962C8B-B14F-4D97-AF65-F5344CB8AC3E}">
        <p14:creationId xmlns:p14="http://schemas.microsoft.com/office/powerpoint/2010/main" val="2391629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659" cy="496332"/>
          </a:xfrm>
          <a:prstGeom prst="rect">
            <a:avLst/>
          </a:prstGeom>
        </p:spPr>
        <p:txBody>
          <a:bodyPr vert="horz" lIns="91418" tIns="45710" rIns="91418" bIns="45710" rtlCol="0"/>
          <a:lstStyle>
            <a:lvl1pPr algn="l">
              <a:defRPr sz="1200"/>
            </a:lvl1pPr>
          </a:lstStyle>
          <a:p>
            <a:endParaRPr lang="fr-FR" dirty="0"/>
          </a:p>
        </p:txBody>
      </p:sp>
      <p:sp>
        <p:nvSpPr>
          <p:cNvPr id="3" name="Espace réservé de la date 2"/>
          <p:cNvSpPr>
            <a:spLocks noGrp="1"/>
          </p:cNvSpPr>
          <p:nvPr>
            <p:ph type="dt" idx="1"/>
          </p:nvPr>
        </p:nvSpPr>
        <p:spPr>
          <a:xfrm>
            <a:off x="3850446" y="2"/>
            <a:ext cx="2945659" cy="496332"/>
          </a:xfrm>
          <a:prstGeom prst="rect">
            <a:avLst/>
          </a:prstGeom>
        </p:spPr>
        <p:txBody>
          <a:bodyPr vert="horz" lIns="91418" tIns="45710" rIns="91418" bIns="45710" rtlCol="0"/>
          <a:lstStyle>
            <a:lvl1pPr algn="r">
              <a:defRPr sz="1200"/>
            </a:lvl1pPr>
          </a:lstStyle>
          <a:p>
            <a:fld id="{2293543D-6F2D-4414-95F2-5E387F501946}" type="datetimeFigureOut">
              <a:rPr lang="fr-FR" smtClean="0"/>
              <a:pPr/>
              <a:t>06/05/2026</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8" tIns="45710" rIns="91418" bIns="45710" rtlCol="0" anchor="ctr"/>
          <a:lstStyle/>
          <a:p>
            <a:endParaRPr lang="fr-FR" dirty="0"/>
          </a:p>
        </p:txBody>
      </p:sp>
      <p:sp>
        <p:nvSpPr>
          <p:cNvPr id="5" name="Espace réservé des commentaires 4"/>
          <p:cNvSpPr>
            <a:spLocks noGrp="1"/>
          </p:cNvSpPr>
          <p:nvPr>
            <p:ph type="body" sz="quarter" idx="3"/>
          </p:nvPr>
        </p:nvSpPr>
        <p:spPr>
          <a:xfrm>
            <a:off x="679768" y="4715156"/>
            <a:ext cx="5438140" cy="4466987"/>
          </a:xfrm>
          <a:prstGeom prst="rect">
            <a:avLst/>
          </a:prstGeom>
        </p:spPr>
        <p:txBody>
          <a:bodyPr vert="horz" lIns="91418" tIns="45710" rIns="91418" bIns="4571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5"/>
            <a:ext cx="2945659" cy="496332"/>
          </a:xfrm>
          <a:prstGeom prst="rect">
            <a:avLst/>
          </a:prstGeom>
        </p:spPr>
        <p:txBody>
          <a:bodyPr vert="horz" lIns="91418" tIns="45710" rIns="91418" bIns="4571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6" y="9428585"/>
            <a:ext cx="2945659" cy="496332"/>
          </a:xfrm>
          <a:prstGeom prst="rect">
            <a:avLst/>
          </a:prstGeom>
        </p:spPr>
        <p:txBody>
          <a:bodyPr vert="horz" lIns="91418" tIns="45710" rIns="91418" bIns="45710" rtlCol="0" anchor="b"/>
          <a:lstStyle>
            <a:lvl1pPr algn="r">
              <a:defRPr sz="1200"/>
            </a:lvl1pPr>
          </a:lstStyle>
          <a:p>
            <a:fld id="{21CEB0B8-830F-4D07-B93C-E3AA9E46FC07}" type="slidenum">
              <a:rPr lang="fr-FR" smtClean="0"/>
              <a:pPr/>
              <a:t>‹N°›</a:t>
            </a:fld>
            <a:endParaRPr lang="fr-FR" dirty="0"/>
          </a:p>
        </p:txBody>
      </p:sp>
    </p:spTree>
    <p:extLst>
      <p:ext uri="{BB962C8B-B14F-4D97-AF65-F5344CB8AC3E}">
        <p14:creationId xmlns:p14="http://schemas.microsoft.com/office/powerpoint/2010/main" val="323503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acc56bf5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f2acc56bf5_2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6841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p:txBody>
          <a:bodyPr/>
          <a:lstStyle/>
          <a:p>
            <a:endParaRPr lang="fr-FR"/>
          </a:p>
        </p:txBody>
      </p:sp>
    </p:spTree>
    <p:extLst>
      <p:ext uri="{BB962C8B-B14F-4D97-AF65-F5344CB8AC3E}">
        <p14:creationId xmlns:p14="http://schemas.microsoft.com/office/powerpoint/2010/main" val="286344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0871B0-3DCB-408D-8FE2-101F5ABF3175}" type="slidenum">
              <a:rPr lang="fr-FR" smtClean="0"/>
              <a:t>26</a:t>
            </a:fld>
            <a:endParaRPr lang="fr-FR"/>
          </a:p>
        </p:txBody>
      </p:sp>
    </p:spTree>
    <p:extLst>
      <p:ext uri="{BB962C8B-B14F-4D97-AF65-F5344CB8AC3E}">
        <p14:creationId xmlns:p14="http://schemas.microsoft.com/office/powerpoint/2010/main" val="3129035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B3894-DBC6-F044-A5B0-A3E0415588D7}" type="slidenum">
              <a:rPr lang="fr-FR"/>
              <a:pPr/>
              <a:t>39</a:t>
            </a:fld>
            <a:endParaRPr lang="fr-FR"/>
          </a:p>
        </p:txBody>
      </p:sp>
      <p:sp>
        <p:nvSpPr>
          <p:cNvPr id="80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17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DAC5F-4F0C-3A4E-A5B2-9E7F5A6355FA}" type="slidenum">
              <a:rPr lang="fr-FR"/>
              <a:pPr/>
              <a:t>40</a:t>
            </a:fld>
            <a:endParaRPr lang="fr-FR"/>
          </a:p>
        </p:txBody>
      </p:sp>
      <p:sp>
        <p:nvSpPr>
          <p:cNvPr id="80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38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FD033-1D10-114F-9625-15E9C947BE85}" type="slidenum">
              <a:rPr lang="fr-FR"/>
              <a:pPr/>
              <a:t>41</a:t>
            </a:fld>
            <a:endParaRPr lang="fr-FR"/>
          </a:p>
        </p:txBody>
      </p:sp>
      <p:sp>
        <p:nvSpPr>
          <p:cNvPr id="991234" name="Rectangle 2"/>
          <p:cNvSpPr>
            <a:spLocks noGrp="1" noRot="1" noChangeAspect="1" noChangeArrowheads="1" noTextEdit="1"/>
          </p:cNvSpPr>
          <p:nvPr>
            <p:ph type="sldImg"/>
          </p:nvPr>
        </p:nvSpPr>
        <p:spPr>
          <a:xfrm>
            <a:off x="917575" y="744538"/>
            <a:ext cx="4965700" cy="3724275"/>
          </a:xfrm>
          <a:ln/>
          <a:extLst>
            <a:ext uri="{FAA26D3D-D897-4be2-8F04-BA451C77F1D7}">
              <ma14:placeholderFlag xmlns:ma14="http://schemas.microsoft.com/office/mac/drawingml/2011/main" xmlns="" val="1"/>
            </a:ext>
          </a:extLst>
        </p:spPr>
      </p:sp>
      <p:sp>
        <p:nvSpPr>
          <p:cNvPr id="991235" name="Rectangle 3"/>
          <p:cNvSpPr>
            <a:spLocks noGrp="1" noChangeArrowheads="1"/>
          </p:cNvSpPr>
          <p:nvPr>
            <p:ph type="body" idx="1"/>
          </p:nvPr>
        </p:nvSpPr>
        <p:spPr>
          <a:xfrm>
            <a:off x="679464" y="4713115"/>
            <a:ext cx="5438748" cy="4468295"/>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a:extLst>
              <a:ext uri="{FF2B5EF4-FFF2-40B4-BE49-F238E27FC236}">
                <a16:creationId xmlns:a16="http://schemas.microsoft.com/office/drawing/2014/main" id="{1DCF8A51-90FA-BE37-65F7-0C33B515E9CA}"/>
              </a:ext>
            </a:extLst>
          </p:cNvPr>
          <p:cNvSpPr>
            <a:spLocks noGrp="1" noRot="1" noChangeAspect="1" noChangeArrowheads="1" noTextEdit="1"/>
          </p:cNvSpPr>
          <p:nvPr>
            <p:ph type="sldImg"/>
          </p:nvPr>
        </p:nvSpPr>
        <p:spPr>
          <a:ln/>
        </p:spPr>
      </p:sp>
      <p:sp>
        <p:nvSpPr>
          <p:cNvPr id="738307" name="Rectangle 3">
            <a:extLst>
              <a:ext uri="{FF2B5EF4-FFF2-40B4-BE49-F238E27FC236}">
                <a16:creationId xmlns:a16="http://schemas.microsoft.com/office/drawing/2014/main" id="{574DA9D4-FA68-A9AA-CB28-EEE9349E24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F8E98-3C10-A14A-949D-915A41EB86F4}" type="slidenum">
              <a:rPr lang="fr-FR"/>
              <a:pPr/>
              <a:t>45</a:t>
            </a:fld>
            <a:endParaRPr lang="fr-FR"/>
          </a:p>
        </p:txBody>
      </p:sp>
      <p:sp>
        <p:nvSpPr>
          <p:cNvPr id="812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20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7BAC4-5C1B-5348-BB34-DF4092164076}" type="slidenum">
              <a:rPr lang="fr-FR"/>
              <a:pPr/>
              <a:t>46</a:t>
            </a:fld>
            <a:endParaRPr lang="fr-FR"/>
          </a:p>
        </p:txBody>
      </p:sp>
      <p:sp>
        <p:nvSpPr>
          <p:cNvPr id="65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52291"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99BA3-B7B2-344F-B1E5-D65B9BA0A4DB}" type="slidenum">
              <a:rPr lang="fr-FR"/>
              <a:pPr/>
              <a:t>47</a:t>
            </a:fld>
            <a:endParaRPr lang="fr-FR"/>
          </a:p>
        </p:txBody>
      </p:sp>
      <p:sp>
        <p:nvSpPr>
          <p:cNvPr id="64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6147"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F2FFE-48FE-4F4D-9751-715DC899ECE1}" type="slidenum">
              <a:rPr lang="fr-FR"/>
              <a:pPr/>
              <a:t>49</a:t>
            </a:fld>
            <a:endParaRPr lang="fr-FR"/>
          </a:p>
        </p:txBody>
      </p:sp>
      <p:sp>
        <p:nvSpPr>
          <p:cNvPr id="658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8435" name="Rectangle 3"/>
          <p:cNvSpPr>
            <a:spLocks noGrp="1" noChangeArrowheads="1"/>
          </p:cNvSpPr>
          <p:nvPr>
            <p:ph type="body" idx="1"/>
          </p:nvPr>
        </p:nvSpPr>
        <p:spPr>
          <a:xfrm>
            <a:off x="905952" y="4714653"/>
            <a:ext cx="4985772" cy="4466756"/>
          </a:xfrm>
        </p:spPr>
        <p:txBody>
          <a:bodyPr/>
          <a:lstStyle/>
          <a:p>
            <a:endParaRPr lang="fr-FR"/>
          </a:p>
        </p:txBody>
      </p:sp>
    </p:spTree>
    <p:extLst>
      <p:ext uri="{BB962C8B-B14F-4D97-AF65-F5344CB8AC3E}">
        <p14:creationId xmlns:p14="http://schemas.microsoft.com/office/powerpoint/2010/main" val="326875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acc56bf5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f2acc56bf5_2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7086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F2FFE-48FE-4F4D-9751-715DC899ECE1}" type="slidenum">
              <a:rPr lang="fr-FR"/>
              <a:pPr/>
              <a:t>50</a:t>
            </a:fld>
            <a:endParaRPr lang="fr-FR"/>
          </a:p>
        </p:txBody>
      </p:sp>
      <p:sp>
        <p:nvSpPr>
          <p:cNvPr id="658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8435" name="Rectangle 3"/>
          <p:cNvSpPr>
            <a:spLocks noGrp="1" noChangeArrowheads="1"/>
          </p:cNvSpPr>
          <p:nvPr>
            <p:ph type="body" idx="1"/>
          </p:nvPr>
        </p:nvSpPr>
        <p:spPr>
          <a:xfrm>
            <a:off x="905952" y="4714653"/>
            <a:ext cx="4985772" cy="4466756"/>
          </a:xfrm>
        </p:spPr>
        <p:txBody>
          <a:bodyPr/>
          <a:lstStyle/>
          <a:p>
            <a:endParaRPr lang="fr-FR"/>
          </a:p>
        </p:txBody>
      </p:sp>
    </p:spTree>
    <p:extLst>
      <p:ext uri="{BB962C8B-B14F-4D97-AF65-F5344CB8AC3E}">
        <p14:creationId xmlns:p14="http://schemas.microsoft.com/office/powerpoint/2010/main" val="3725626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F2FFE-48FE-4F4D-9751-715DC899ECE1}" type="slidenum">
              <a:rPr lang="fr-FR"/>
              <a:pPr/>
              <a:t>52</a:t>
            </a:fld>
            <a:endParaRPr lang="fr-FR"/>
          </a:p>
        </p:txBody>
      </p:sp>
      <p:sp>
        <p:nvSpPr>
          <p:cNvPr id="658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8435" name="Rectangle 3"/>
          <p:cNvSpPr>
            <a:spLocks noGrp="1" noChangeArrowheads="1"/>
          </p:cNvSpPr>
          <p:nvPr>
            <p:ph type="body" idx="1"/>
          </p:nvPr>
        </p:nvSpPr>
        <p:spPr>
          <a:xfrm>
            <a:off x="905952" y="4714653"/>
            <a:ext cx="4985772" cy="4466756"/>
          </a:xfrm>
        </p:spPr>
        <p:txBody>
          <a:bodyPr/>
          <a:lstStyle/>
          <a:p>
            <a:endParaRPr lang="fr-FR"/>
          </a:p>
        </p:txBody>
      </p:sp>
    </p:spTree>
    <p:extLst>
      <p:ext uri="{BB962C8B-B14F-4D97-AF65-F5344CB8AC3E}">
        <p14:creationId xmlns:p14="http://schemas.microsoft.com/office/powerpoint/2010/main" val="2336177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F2FFE-48FE-4F4D-9751-715DC899ECE1}" type="slidenum">
              <a:rPr lang="fr-FR"/>
              <a:pPr/>
              <a:t>53</a:t>
            </a:fld>
            <a:endParaRPr lang="fr-FR"/>
          </a:p>
        </p:txBody>
      </p:sp>
      <p:sp>
        <p:nvSpPr>
          <p:cNvPr id="6584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8435" name="Rectangle 3"/>
          <p:cNvSpPr>
            <a:spLocks noGrp="1" noChangeArrowheads="1"/>
          </p:cNvSpPr>
          <p:nvPr>
            <p:ph type="body" idx="1"/>
          </p:nvPr>
        </p:nvSpPr>
        <p:spPr>
          <a:xfrm>
            <a:off x="905952" y="4714653"/>
            <a:ext cx="4985772" cy="4466756"/>
          </a:xfrm>
        </p:spPr>
        <p:txBody>
          <a:bodyPr/>
          <a:lstStyle/>
          <a:p>
            <a:endParaRPr lang="fr-FR"/>
          </a:p>
        </p:txBody>
      </p:sp>
    </p:spTree>
    <p:extLst>
      <p:ext uri="{BB962C8B-B14F-4D97-AF65-F5344CB8AC3E}">
        <p14:creationId xmlns:p14="http://schemas.microsoft.com/office/powerpoint/2010/main" val="1736500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CD2BC-B5CA-8A4E-A044-57CD2CAC4614}" type="slidenum">
              <a:rPr lang="fr-FR"/>
              <a:pPr/>
              <a:t>54</a:t>
            </a:fld>
            <a:endParaRPr lang="fr-FR"/>
          </a:p>
        </p:txBody>
      </p:sp>
      <p:sp>
        <p:nvSpPr>
          <p:cNvPr id="662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2531" name="Rectangle 3"/>
          <p:cNvSpPr>
            <a:spLocks noGrp="1" noChangeArrowheads="1"/>
          </p:cNvSpPr>
          <p:nvPr>
            <p:ph type="body" idx="1"/>
          </p:nvPr>
        </p:nvSpPr>
        <p:spPr>
          <a:xfrm>
            <a:off x="905952" y="4714653"/>
            <a:ext cx="4985772" cy="4466756"/>
          </a:xfrm>
        </p:spPr>
        <p:txBody>
          <a:bodyPr/>
          <a:lstStyle/>
          <a:p>
            <a:endParaRPr lang="fr-FR"/>
          </a:p>
        </p:txBody>
      </p:sp>
    </p:spTree>
    <p:extLst>
      <p:ext uri="{BB962C8B-B14F-4D97-AF65-F5344CB8AC3E}">
        <p14:creationId xmlns:p14="http://schemas.microsoft.com/office/powerpoint/2010/main" val="2870972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4F522-E176-4F4D-AF1E-710E4995F4ED}" type="slidenum">
              <a:rPr lang="fr-FR"/>
              <a:pPr/>
              <a:t>55</a:t>
            </a:fld>
            <a:endParaRPr lang="fr-FR"/>
          </a:p>
        </p:txBody>
      </p:sp>
      <p:sp>
        <p:nvSpPr>
          <p:cNvPr id="66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4579" name="Rectangle 3"/>
          <p:cNvSpPr>
            <a:spLocks noGrp="1" noChangeArrowheads="1"/>
          </p:cNvSpPr>
          <p:nvPr>
            <p:ph type="body" idx="1"/>
          </p:nvPr>
        </p:nvSpPr>
        <p:spPr>
          <a:xfrm>
            <a:off x="905952" y="4714653"/>
            <a:ext cx="4985772" cy="4466756"/>
          </a:xfrm>
        </p:spPr>
        <p:txBody>
          <a:bodyPr/>
          <a:lstStyle/>
          <a:p>
            <a:endParaRPr lang="fr-FR"/>
          </a:p>
        </p:txBody>
      </p:sp>
    </p:spTree>
    <p:extLst>
      <p:ext uri="{BB962C8B-B14F-4D97-AF65-F5344CB8AC3E}">
        <p14:creationId xmlns:p14="http://schemas.microsoft.com/office/powerpoint/2010/main" val="4099071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1D7BC-3216-344A-8A4C-8FE7B3E725A6}" type="slidenum">
              <a:rPr lang="fr-FR"/>
              <a:pPr/>
              <a:t>56</a:t>
            </a:fld>
            <a:endParaRPr lang="fr-FR"/>
          </a:p>
        </p:txBody>
      </p:sp>
      <p:sp>
        <p:nvSpPr>
          <p:cNvPr id="66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66627"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95BA9-D1F9-BB46-98CB-D08586CE1A0D}" type="slidenum">
              <a:rPr lang="fr-FR"/>
              <a:pPr/>
              <a:t>60</a:t>
            </a:fld>
            <a:endParaRPr lang="fr-FR"/>
          </a:p>
        </p:txBody>
      </p:sp>
      <p:sp>
        <p:nvSpPr>
          <p:cNvPr id="625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56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A5746-7AA8-3C4C-B654-51FB3A2191D1}" type="slidenum">
              <a:rPr lang="fr-FR"/>
              <a:pPr/>
              <a:t>62</a:t>
            </a:fld>
            <a:endParaRPr lang="fr-FR"/>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A5746-7AA8-3C4C-B654-51FB3A2191D1}" type="slidenum">
              <a:rPr lang="fr-FR"/>
              <a:pPr/>
              <a:t>63</a:t>
            </a:fld>
            <a:endParaRPr lang="fr-FR"/>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A5746-7AA8-3C4C-B654-51FB3A2191D1}" type="slidenum">
              <a:rPr lang="fr-FR"/>
              <a:pPr/>
              <a:t>66</a:t>
            </a:fld>
            <a:endParaRPr lang="fr-FR"/>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acc56bf5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f2acc56bf5_2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2423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A5746-7AA8-3C4C-B654-51FB3A2191D1}" type="slidenum">
              <a:rPr lang="fr-FR"/>
              <a:pPr/>
              <a:t>67</a:t>
            </a:fld>
            <a:endParaRPr lang="fr-FR"/>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xfrm>
            <a:off x="905952" y="4714653"/>
            <a:ext cx="4985772" cy="4466756"/>
          </a:xfrm>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2BDC74-7B63-714E-8298-1DCC14D8D3D4}" type="slidenum">
              <a:rPr lang="fr-FR"/>
              <a:pPr/>
              <a:t>76</a:t>
            </a:fld>
            <a:endParaRPr lang="fr-FR"/>
          </a:p>
        </p:txBody>
      </p:sp>
      <p:sp>
        <p:nvSpPr>
          <p:cNvPr id="90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093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905305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acc56bf5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f2acc56bf5_2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865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acc56bf5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f2acc56bf5_2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646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acc56bf5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f2acc56bf5_2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172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acc56bf5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f2acc56bf5_2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860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29BFC-77DD-3842-85C8-140E86FACA9B}" type="slidenum">
              <a:rPr lang="fr-FR"/>
              <a:pPr/>
              <a:t>16</a:t>
            </a:fld>
            <a:endParaRPr lang="fr-FR"/>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a:xfrm>
            <a:off x="906357" y="4715153"/>
            <a:ext cx="4984962" cy="4466987"/>
          </a:xfrm>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2acc56bf5_2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f2acc56bf5_2_4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107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948C1-A1A0-AD48-8A56-45A3A8B78F20}" type="slidenum">
              <a:rPr lang="fr-FR"/>
              <a:pPr/>
              <a:t>24</a:t>
            </a:fld>
            <a:endParaRPr lang="fr-FR"/>
          </a:p>
        </p:txBody>
      </p:sp>
      <p:sp>
        <p:nvSpPr>
          <p:cNvPr id="582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2659"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2492399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99593" y="3777059"/>
            <a:ext cx="7056784" cy="444029"/>
          </a:xfrm>
        </p:spPr>
        <p:txBody>
          <a:bodyPr anchor="t">
            <a:normAutofit/>
          </a:bodyPr>
          <a:lstStyle>
            <a:lvl1pPr algn="ctr">
              <a:defRPr sz="1800" b="0" i="1" cap="none" baseline="0">
                <a:solidFill>
                  <a:schemeClr val="bg1">
                    <a:lumMod val="65000"/>
                  </a:schemeClr>
                </a:solidFill>
                <a:latin typeface="Arial Narrow" pitchFamily="34" charset="0"/>
              </a:defRPr>
            </a:lvl1pPr>
          </a:lstStyle>
          <a:p>
            <a:r>
              <a:rPr lang="fr-FR" dirty="0"/>
              <a:t>Cliquez pour modifier le style du titre</a:t>
            </a:r>
          </a:p>
        </p:txBody>
      </p:sp>
      <p:sp>
        <p:nvSpPr>
          <p:cNvPr id="3" name="Espace réservé du texte 2"/>
          <p:cNvSpPr>
            <a:spLocks noGrp="1"/>
          </p:cNvSpPr>
          <p:nvPr>
            <p:ph type="body" idx="1"/>
          </p:nvPr>
        </p:nvSpPr>
        <p:spPr>
          <a:xfrm>
            <a:off x="899593" y="1268760"/>
            <a:ext cx="7056784" cy="2508299"/>
          </a:xfrm>
        </p:spPr>
        <p:txBody>
          <a:bodyPr anchor="b">
            <a:noAutofit/>
          </a:bodyPr>
          <a:lstStyle>
            <a:lvl1pPr marL="0" indent="0" algn="ctr">
              <a:buNone/>
              <a:defRPr lang="fr-FR" sz="5400" b="0" kern="1200" cap="all" dirty="0" smtClean="0">
                <a:solidFill>
                  <a:srgbClr val="0070C0"/>
                </a:solidFill>
                <a:latin typeface="Impact" pitchFamily="34" charset="0"/>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pic>
        <p:nvPicPr>
          <p:cNvPr id="1026" name="Picture 2"/>
          <p:cNvPicPr>
            <a:picLocks noChangeAspect="1" noChangeArrowheads="1"/>
          </p:cNvPicPr>
          <p:nvPr userDrawn="1"/>
        </p:nvPicPr>
        <p:blipFill>
          <a:blip r:embed="rId2" cstate="print"/>
          <a:srcRect/>
          <a:stretch>
            <a:fillRect/>
          </a:stretch>
        </p:blipFill>
        <p:spPr bwMode="auto">
          <a:xfrm>
            <a:off x="2352675" y="4581128"/>
            <a:ext cx="4438650" cy="21050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8776D-BD43-5BB5-747E-4E4470649BBA}"/>
              </a:ext>
            </a:extLst>
          </p:cNvPr>
          <p:cNvSpPr>
            <a:spLocks noGrp="1"/>
          </p:cNvSpPr>
          <p:nvPr>
            <p:ph type="title"/>
          </p:nvPr>
        </p:nvSpPr>
        <p:spPr>
          <a:xfrm>
            <a:off x="406400" y="228600"/>
            <a:ext cx="7772400" cy="1143000"/>
          </a:xfrm>
        </p:spPr>
        <p:txBody>
          <a:bodyPr/>
          <a:lstStyle/>
          <a:p>
            <a:r>
              <a:rPr lang="fr-FR"/>
              <a:t>Modifiez le style du titre</a:t>
            </a:r>
          </a:p>
        </p:txBody>
      </p:sp>
      <p:sp>
        <p:nvSpPr>
          <p:cNvPr id="3" name="Espace réservé de l'image en ligne 2">
            <a:extLst>
              <a:ext uri="{FF2B5EF4-FFF2-40B4-BE49-F238E27FC236}">
                <a16:creationId xmlns:a16="http://schemas.microsoft.com/office/drawing/2014/main" id="{C6EBA2A7-7D73-1323-2CB1-D2897E78C299}"/>
              </a:ext>
            </a:extLst>
          </p:cNvPr>
          <p:cNvSpPr>
            <a:spLocks noGrp="1"/>
          </p:cNvSpPr>
          <p:nvPr>
            <p:ph type="clipArt" sz="half" idx="1"/>
          </p:nvPr>
        </p:nvSpPr>
        <p:spPr>
          <a:xfrm>
            <a:off x="457200" y="1885950"/>
            <a:ext cx="4013200" cy="4171950"/>
          </a:xfrm>
        </p:spPr>
        <p:txBody>
          <a:bodyPr/>
          <a:lstStyle/>
          <a:p>
            <a:endParaRPr lang="fr-FR"/>
          </a:p>
        </p:txBody>
      </p:sp>
      <p:sp>
        <p:nvSpPr>
          <p:cNvPr id="4" name="Espace réservé du texte 3">
            <a:extLst>
              <a:ext uri="{FF2B5EF4-FFF2-40B4-BE49-F238E27FC236}">
                <a16:creationId xmlns:a16="http://schemas.microsoft.com/office/drawing/2014/main" id="{1A1B0492-7B58-C6DC-13C7-60003BE9D87E}"/>
              </a:ext>
            </a:extLst>
          </p:cNvPr>
          <p:cNvSpPr>
            <a:spLocks noGrp="1"/>
          </p:cNvSpPr>
          <p:nvPr>
            <p:ph type="body" sz="half" idx="2"/>
          </p:nvPr>
        </p:nvSpPr>
        <p:spPr>
          <a:xfrm>
            <a:off x="4622800" y="1885950"/>
            <a:ext cx="4013200" cy="41719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6B9056F-EF02-4983-BC33-803F2039305B}"/>
              </a:ext>
            </a:extLst>
          </p:cNvPr>
          <p:cNvSpPr>
            <a:spLocks noGrp="1"/>
          </p:cNvSpPr>
          <p:nvPr>
            <p:ph type="dt" sz="half" idx="10"/>
          </p:nvPr>
        </p:nvSpPr>
        <p:spPr>
          <a:xfrm>
            <a:off x="431800" y="6229350"/>
            <a:ext cx="1905000" cy="457200"/>
          </a:xfrm>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9A6E4AB7-B392-B764-E68B-CDDD31DF3681}"/>
              </a:ext>
            </a:extLst>
          </p:cNvPr>
          <p:cNvSpPr>
            <a:spLocks noGrp="1"/>
          </p:cNvSpPr>
          <p:nvPr>
            <p:ph type="ftr" sz="quarter" idx="11"/>
          </p:nvPr>
        </p:nvSpPr>
        <p:spPr>
          <a:xfrm>
            <a:off x="3124200" y="6229350"/>
            <a:ext cx="2895600" cy="457200"/>
          </a:xfrm>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0554F811-345D-5939-F5DA-1E0066D924BA}"/>
              </a:ext>
            </a:extLst>
          </p:cNvPr>
          <p:cNvSpPr>
            <a:spLocks noGrp="1"/>
          </p:cNvSpPr>
          <p:nvPr>
            <p:ph type="sldNum" sz="quarter" idx="12"/>
          </p:nvPr>
        </p:nvSpPr>
        <p:spPr>
          <a:xfrm>
            <a:off x="6731000" y="6229350"/>
            <a:ext cx="1905000" cy="457200"/>
          </a:xfrm>
        </p:spPr>
        <p:txBody>
          <a:bodyPr/>
          <a:lstStyle>
            <a:lvl1pPr>
              <a:defRPr/>
            </a:lvl1pPr>
          </a:lstStyle>
          <a:p>
            <a:fld id="{3C22D8AF-4DCB-BC40-8354-DF2A749EBB7D}" type="slidenum">
              <a:rPr lang="fr-FR" altLang="fr-FR"/>
              <a:pPr/>
              <a:t>‹N°›</a:t>
            </a:fld>
            <a:endParaRPr lang="fr-FR" altLang="fr-FR"/>
          </a:p>
        </p:txBody>
      </p:sp>
    </p:spTree>
    <p:extLst>
      <p:ext uri="{BB962C8B-B14F-4D97-AF65-F5344CB8AC3E}">
        <p14:creationId xmlns:p14="http://schemas.microsoft.com/office/powerpoint/2010/main" val="243634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543818"/>
            <a:ext cx="8229600" cy="796950"/>
          </a:xfrm>
        </p:spPr>
        <p:txBody>
          <a:bodyPr anchor="t" anchorCtr="0"/>
          <a:lstStyle>
            <a:lvl1pPr algn="l">
              <a:defRPr/>
            </a:lvl1pPr>
          </a:lstStyle>
          <a:p>
            <a:r>
              <a:rPr lang="fr-FR" dirty="0"/>
              <a:t>Cliquez pour modifier le style du titre</a:t>
            </a:r>
          </a:p>
        </p:txBody>
      </p:sp>
      <p:sp>
        <p:nvSpPr>
          <p:cNvPr id="3" name="Espace réservé du contenu 2"/>
          <p:cNvSpPr>
            <a:spLocks noGrp="1"/>
          </p:cNvSpPr>
          <p:nvPr>
            <p:ph idx="1"/>
          </p:nvPr>
        </p:nvSpPr>
        <p:spPr/>
        <p:txBody>
          <a:bodyPr/>
          <a:lstStyle>
            <a:lvl1pPr>
              <a:defRPr sz="2200" b="1">
                <a:latin typeface="Arial Narrow" pitchFamily="34" charset="0"/>
              </a:defRPr>
            </a:lvl1pPr>
            <a:lvl2pPr>
              <a:defRPr sz="1900">
                <a:latin typeface="Arial Narrow" pitchFamily="34" charset="0"/>
              </a:defRPr>
            </a:lvl2pPr>
            <a:lvl3pPr>
              <a:defRPr sz="1700"/>
            </a:lvl3pPr>
            <a:lvl4pPr>
              <a:defRPr sz="16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57200" y="6448251"/>
            <a:ext cx="2133600" cy="365125"/>
          </a:xfrm>
        </p:spPr>
        <p:txBody>
          <a:bodyPr/>
          <a:lstStyle>
            <a:lvl1pPr>
              <a:defRPr>
                <a:latin typeface="Arial Narrow" pitchFamily="34" charset="0"/>
              </a:defRPr>
            </a:lvl1pPr>
          </a:lstStyle>
          <a:p>
            <a:fld id="{B068D766-E39B-4A96-A445-6CD16123FC18}" type="datetime1">
              <a:rPr lang="fr-FR" smtClean="0"/>
              <a:pPr/>
              <a:t>06/05/2026</a:t>
            </a:fld>
            <a:endParaRPr lang="fr-FR" dirty="0"/>
          </a:p>
        </p:txBody>
      </p:sp>
      <p:sp>
        <p:nvSpPr>
          <p:cNvPr id="5" name="Espace réservé du pied de page 4"/>
          <p:cNvSpPr>
            <a:spLocks noGrp="1"/>
          </p:cNvSpPr>
          <p:nvPr>
            <p:ph type="ftr" sz="quarter" idx="11"/>
          </p:nvPr>
        </p:nvSpPr>
        <p:spPr>
          <a:xfrm>
            <a:off x="3124200" y="6448251"/>
            <a:ext cx="2895600" cy="365125"/>
          </a:xfrm>
        </p:spPr>
        <p:txBody>
          <a:bodyPr/>
          <a:lstStyle>
            <a:lvl1pPr>
              <a:defRPr>
                <a:latin typeface="Arial Narrow" pitchFamily="34" charset="0"/>
              </a:defRPr>
            </a:lvl1pPr>
          </a:lstStyle>
          <a:p>
            <a:endParaRPr lang="fr-FR" dirty="0"/>
          </a:p>
        </p:txBody>
      </p:sp>
      <p:sp>
        <p:nvSpPr>
          <p:cNvPr id="6" name="Espace réservé du numéro de diapositive 5"/>
          <p:cNvSpPr>
            <a:spLocks noGrp="1"/>
          </p:cNvSpPr>
          <p:nvPr>
            <p:ph type="sldNum" sz="quarter" idx="12"/>
          </p:nvPr>
        </p:nvSpPr>
        <p:spPr>
          <a:xfrm>
            <a:off x="6553200" y="6448251"/>
            <a:ext cx="2133600" cy="365125"/>
          </a:xfrm>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7" name="Étoile à 4 branches 6"/>
          <p:cNvSpPr/>
          <p:nvPr userDrawn="1"/>
        </p:nvSpPr>
        <p:spPr bwMode="auto">
          <a:xfrm rot="2663104">
            <a:off x="78439" y="586040"/>
            <a:ext cx="431800" cy="504825"/>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dirty="0"/>
          </a:p>
        </p:txBody>
      </p:sp>
      <p:cxnSp>
        <p:nvCxnSpPr>
          <p:cNvPr id="13" name="Connecteur droit 12"/>
          <p:cNvCxnSpPr/>
          <p:nvPr userDrawn="1"/>
        </p:nvCxnSpPr>
        <p:spPr>
          <a:xfrm>
            <a:off x="0" y="6453336"/>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userDrawn="1"/>
        </p:nvPicPr>
        <p:blipFill>
          <a:blip r:embed="rId2" cstate="print"/>
          <a:srcRect/>
          <a:stretch>
            <a:fillRect/>
          </a:stretch>
        </p:blipFill>
        <p:spPr bwMode="auto">
          <a:xfrm>
            <a:off x="25146" y="6525379"/>
            <a:ext cx="455807" cy="28799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62127"/>
            <a:ext cx="8229600" cy="796950"/>
          </a:xfrm>
        </p:spPr>
        <p:txBody>
          <a:bodyPr/>
          <a:lstStyle>
            <a:lvl1pPr algn="l">
              <a:defRPr/>
            </a:lvl1pPr>
          </a:lstStyle>
          <a:p>
            <a:r>
              <a:rPr lang="fr-FR" dirty="0"/>
              <a:t>Cliquez pour modifier le style du titre</a:t>
            </a:r>
          </a:p>
        </p:txBody>
      </p:sp>
      <p:sp>
        <p:nvSpPr>
          <p:cNvPr id="3" name="Espace réservé du contenu 2"/>
          <p:cNvSpPr>
            <a:spLocks noGrp="1"/>
          </p:cNvSpPr>
          <p:nvPr>
            <p:ph sz="half" idx="1"/>
          </p:nvPr>
        </p:nvSpPr>
        <p:spPr>
          <a:xfrm>
            <a:off x="457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lvl1pPr>
              <a:defRPr>
                <a:latin typeface="Arial Narrow" pitchFamily="34" charset="0"/>
              </a:defRPr>
            </a:lvl1pPr>
          </a:lstStyle>
          <a:p>
            <a:fld id="{9EA72DB6-BD69-4E81-8A06-5CE895C0D544}" type="datetime1">
              <a:rPr lang="fr-FR" smtClean="0"/>
              <a:pPr/>
              <a:t>06/05/2026</a:t>
            </a:fld>
            <a:endParaRPr lang="fr-FR" dirty="0"/>
          </a:p>
        </p:txBody>
      </p:sp>
      <p:sp>
        <p:nvSpPr>
          <p:cNvPr id="6" name="Espace réservé du pied de page 5"/>
          <p:cNvSpPr>
            <a:spLocks noGrp="1"/>
          </p:cNvSpPr>
          <p:nvPr>
            <p:ph type="ftr" sz="quarter" idx="11"/>
          </p:nvPr>
        </p:nvSpPr>
        <p:spPr/>
        <p:txBody>
          <a:bodyPr/>
          <a:lstStyle>
            <a:lvl1pPr>
              <a:defRPr>
                <a:latin typeface="Arial Narrow" pitchFamily="34" charset="0"/>
              </a:defRPr>
            </a:lvl1pPr>
          </a:lstStyle>
          <a:p>
            <a:endParaRPr lang="fr-FR" dirty="0"/>
          </a:p>
        </p:txBody>
      </p:sp>
      <p:sp>
        <p:nvSpPr>
          <p:cNvPr id="7" name="Espace réservé du numéro de diapositive 6"/>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13" name="Étoile à 4 branches 12"/>
          <p:cNvSpPr/>
          <p:nvPr userDrawn="1"/>
        </p:nvSpPr>
        <p:spPr bwMode="auto">
          <a:xfrm rot="2663104">
            <a:off x="78439" y="586040"/>
            <a:ext cx="431800" cy="504825"/>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dirty="0"/>
          </a:p>
        </p:txBody>
      </p:sp>
      <p:cxnSp>
        <p:nvCxnSpPr>
          <p:cNvPr id="14" name="Connecteur droit 13"/>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a:blip r:embed="rId2" cstate="print"/>
          <a:srcRect/>
          <a:stretch>
            <a:fillRect/>
          </a:stretch>
        </p:blipFill>
        <p:spPr bwMode="auto">
          <a:xfrm>
            <a:off x="48943" y="6336214"/>
            <a:ext cx="754418" cy="476672"/>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796950"/>
          </a:xfrm>
        </p:spPr>
        <p:txBody>
          <a:bodyPr>
            <a:normAutofit/>
          </a:bodyPr>
          <a:lstStyle>
            <a:lvl1pPr algn="l">
              <a:defRPr sz="3200"/>
            </a:lvl1pPr>
          </a:lstStyle>
          <a:p>
            <a:r>
              <a:rPr lang="fr-FR" dirty="0"/>
              <a:t>Cliquez pour modifier le style du titre</a:t>
            </a:r>
          </a:p>
        </p:txBody>
      </p:sp>
      <p:sp>
        <p:nvSpPr>
          <p:cNvPr id="3" name="Espace réservé du texte 2"/>
          <p:cNvSpPr>
            <a:spLocks noGrp="1"/>
          </p:cNvSpPr>
          <p:nvPr>
            <p:ph type="body" idx="1"/>
          </p:nvPr>
        </p:nvSpPr>
        <p:spPr>
          <a:xfrm>
            <a:off x="457200" y="1412776"/>
            <a:ext cx="4040188" cy="762099"/>
          </a:xfrm>
        </p:spPr>
        <p:txBody>
          <a:bodyPr anchor="ctr" anchorCtr="0">
            <a:noAutofit/>
          </a:bodyPr>
          <a:lstStyle>
            <a:lvl1pPr marL="0" indent="0" algn="l">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412776"/>
            <a:ext cx="4041775" cy="762099"/>
          </a:xfrm>
        </p:spPr>
        <p:txBody>
          <a:bodyPr anchor="ctr" anchorCtr="0">
            <a:noAutofit/>
          </a:bodyPr>
          <a:lstStyle>
            <a:lvl1pPr marL="0" indent="0" algn="l">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lvl1pPr>
              <a:defRPr>
                <a:latin typeface="Arial Narrow" pitchFamily="34" charset="0"/>
              </a:defRPr>
            </a:lvl1pPr>
          </a:lstStyle>
          <a:p>
            <a:fld id="{B7036A11-FD19-4B8B-B3C3-2E01DEBDD98C}" type="datetime1">
              <a:rPr lang="fr-FR" smtClean="0"/>
              <a:pPr/>
              <a:t>06/05/2026</a:t>
            </a:fld>
            <a:endParaRPr lang="fr-FR" dirty="0"/>
          </a:p>
        </p:txBody>
      </p:sp>
      <p:sp>
        <p:nvSpPr>
          <p:cNvPr id="8" name="Espace réservé du pied de page 7"/>
          <p:cNvSpPr>
            <a:spLocks noGrp="1"/>
          </p:cNvSpPr>
          <p:nvPr>
            <p:ph type="ftr" sz="quarter" idx="11"/>
          </p:nvPr>
        </p:nvSpPr>
        <p:spPr/>
        <p:txBody>
          <a:bodyPr/>
          <a:lstStyle>
            <a:lvl1pPr>
              <a:defRPr>
                <a:latin typeface="Arial Narrow" pitchFamily="34" charset="0"/>
              </a:defRPr>
            </a:lvl1pPr>
          </a:lstStyle>
          <a:p>
            <a:endParaRPr lang="fr-FR" dirty="0"/>
          </a:p>
        </p:txBody>
      </p:sp>
      <p:sp>
        <p:nvSpPr>
          <p:cNvPr id="9" name="Espace réservé du numéro de diapositive 8"/>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15" name="Étoile à 4 branches 14"/>
          <p:cNvSpPr/>
          <p:nvPr userDrawn="1"/>
        </p:nvSpPr>
        <p:spPr bwMode="auto">
          <a:xfrm rot="2663104">
            <a:off x="78439" y="586040"/>
            <a:ext cx="431800" cy="504825"/>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dirty="0"/>
          </a:p>
        </p:txBody>
      </p:sp>
      <p:cxnSp>
        <p:nvCxnSpPr>
          <p:cNvPr id="13" name="Connecteur droit 12"/>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2" cstate="print"/>
          <a:srcRect/>
          <a:stretch>
            <a:fillRect/>
          </a:stretch>
        </p:blipFill>
        <p:spPr bwMode="auto">
          <a:xfrm>
            <a:off x="48943" y="6336214"/>
            <a:ext cx="754418" cy="476672"/>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796950"/>
          </a:xfrm>
        </p:spPr>
        <p:txBody>
          <a:bodyPr>
            <a:normAutofit/>
          </a:bodyPr>
          <a:lstStyle>
            <a:lvl1pPr algn="l">
              <a:defRPr sz="3200">
                <a:solidFill>
                  <a:srgbClr val="0070C0"/>
                </a:solidFill>
              </a:defRPr>
            </a:lvl1pPr>
          </a:lstStyle>
          <a:p>
            <a:r>
              <a:rPr lang="fr-FR" dirty="0"/>
              <a:t>Cliquez pour modifier le style du titre</a:t>
            </a:r>
          </a:p>
        </p:txBody>
      </p:sp>
      <p:sp>
        <p:nvSpPr>
          <p:cNvPr id="3" name="Espace réservé du texte 2"/>
          <p:cNvSpPr>
            <a:spLocks noGrp="1"/>
          </p:cNvSpPr>
          <p:nvPr>
            <p:ph type="body" idx="1"/>
          </p:nvPr>
        </p:nvSpPr>
        <p:spPr>
          <a:xfrm>
            <a:off x="457200" y="1412776"/>
            <a:ext cx="4040188" cy="762099"/>
          </a:xfrm>
          <a:solidFill>
            <a:srgbClr val="0072C6"/>
          </a:solidFill>
          <a:ln>
            <a:solidFill>
              <a:srgbClr val="0072C6"/>
            </a:solidFill>
          </a:ln>
        </p:spPr>
        <p:txBody>
          <a:bodyPr anchor="ctr" anchorCtr="0">
            <a:noAutofit/>
          </a:bodyPr>
          <a:lstStyle>
            <a:lvl1pPr marL="0" indent="0" algn="ctr">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a:ln>
            <a:solidFill>
              <a:srgbClr val="0072C6"/>
            </a:solidFill>
          </a:ln>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412776"/>
            <a:ext cx="4041775" cy="762099"/>
          </a:xfrm>
          <a:solidFill>
            <a:srgbClr val="0072C6"/>
          </a:solidFill>
          <a:ln>
            <a:solidFill>
              <a:srgbClr val="0072C6"/>
            </a:solidFill>
          </a:ln>
        </p:spPr>
        <p:txBody>
          <a:bodyPr anchor="ctr" anchorCtr="0">
            <a:noAutofit/>
          </a:bodyPr>
          <a:lstStyle>
            <a:lvl1pPr marL="0" indent="0" algn="ctr">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174875"/>
            <a:ext cx="4041775" cy="3951288"/>
          </a:xfrm>
          <a:ln>
            <a:solidFill>
              <a:srgbClr val="0072C6"/>
            </a:solidFill>
          </a:ln>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lvl1pPr>
              <a:defRPr>
                <a:latin typeface="Arial Narrow" pitchFamily="34" charset="0"/>
              </a:defRPr>
            </a:lvl1pPr>
          </a:lstStyle>
          <a:p>
            <a:fld id="{B7036A11-FD19-4B8B-B3C3-2E01DEBDD98C}" type="datetime1">
              <a:rPr lang="fr-FR" smtClean="0"/>
              <a:pPr/>
              <a:t>06/05/2026</a:t>
            </a:fld>
            <a:endParaRPr lang="fr-FR" dirty="0"/>
          </a:p>
        </p:txBody>
      </p:sp>
      <p:sp>
        <p:nvSpPr>
          <p:cNvPr id="8" name="Espace réservé du pied de page 7"/>
          <p:cNvSpPr>
            <a:spLocks noGrp="1"/>
          </p:cNvSpPr>
          <p:nvPr>
            <p:ph type="ftr" sz="quarter" idx="11"/>
          </p:nvPr>
        </p:nvSpPr>
        <p:spPr/>
        <p:txBody>
          <a:bodyPr/>
          <a:lstStyle>
            <a:lvl1pPr>
              <a:defRPr>
                <a:latin typeface="Arial Narrow" pitchFamily="34" charset="0"/>
              </a:defRPr>
            </a:lvl1pPr>
          </a:lstStyle>
          <a:p>
            <a:endParaRPr lang="fr-FR" dirty="0"/>
          </a:p>
        </p:txBody>
      </p:sp>
      <p:sp>
        <p:nvSpPr>
          <p:cNvPr id="9" name="Espace réservé du numéro de diapositive 8"/>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15" name="Étoile à 4 branches 14"/>
          <p:cNvSpPr/>
          <p:nvPr userDrawn="1"/>
        </p:nvSpPr>
        <p:spPr bwMode="auto">
          <a:xfrm rot="2663104">
            <a:off x="78439" y="586040"/>
            <a:ext cx="431800" cy="504825"/>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dirty="0"/>
          </a:p>
        </p:txBody>
      </p:sp>
      <p:cxnSp>
        <p:nvCxnSpPr>
          <p:cNvPr id="13" name="Connecteur droit 12"/>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2" cstate="print"/>
          <a:srcRect/>
          <a:stretch>
            <a:fillRect/>
          </a:stretch>
        </p:blipFill>
        <p:spPr bwMode="auto">
          <a:xfrm>
            <a:off x="48943" y="6336214"/>
            <a:ext cx="754418" cy="47667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3008313" cy="742404"/>
          </a:xfrm>
        </p:spPr>
        <p:txBody>
          <a:bodyPr anchor="b"/>
          <a:lstStyle>
            <a:lvl1pPr algn="l">
              <a:defRPr sz="2000" b="0">
                <a:solidFill>
                  <a:srgbClr val="0070C0"/>
                </a:solidFill>
              </a:defRPr>
            </a:lvl1pPr>
          </a:lstStyle>
          <a:p>
            <a:r>
              <a:rPr lang="fr-FR" dirty="0"/>
              <a:t>Cliquez pour modifier le style du titre</a:t>
            </a:r>
          </a:p>
        </p:txBody>
      </p:sp>
      <p:sp>
        <p:nvSpPr>
          <p:cNvPr id="3" name="Espace réservé du contenu 2"/>
          <p:cNvSpPr>
            <a:spLocks noGrp="1"/>
          </p:cNvSpPr>
          <p:nvPr>
            <p:ph idx="1"/>
          </p:nvPr>
        </p:nvSpPr>
        <p:spPr>
          <a:xfrm>
            <a:off x="3575050" y="692696"/>
            <a:ext cx="5111750" cy="5433467"/>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atin typeface="Arial Narrow" pitchFamily="34" charset="0"/>
              </a:defRPr>
            </a:lvl1pPr>
          </a:lstStyle>
          <a:p>
            <a:fld id="{4D2FD0CE-C498-41F2-9948-5C2EDDCF2B15}" type="datetime1">
              <a:rPr lang="fr-FR" smtClean="0"/>
              <a:pPr/>
              <a:t>06/05/2026</a:t>
            </a:fld>
            <a:endParaRPr lang="fr-FR" dirty="0"/>
          </a:p>
        </p:txBody>
      </p:sp>
      <p:sp>
        <p:nvSpPr>
          <p:cNvPr id="6" name="Espace réservé du pied de page 5"/>
          <p:cNvSpPr>
            <a:spLocks noGrp="1"/>
          </p:cNvSpPr>
          <p:nvPr>
            <p:ph type="ftr" sz="quarter" idx="11"/>
          </p:nvPr>
        </p:nvSpPr>
        <p:spPr/>
        <p:txBody>
          <a:bodyPr/>
          <a:lstStyle>
            <a:lvl1pPr>
              <a:defRPr>
                <a:latin typeface="Arial Narrow" pitchFamily="34" charset="0"/>
              </a:defRPr>
            </a:lvl1pPr>
          </a:lstStyle>
          <a:p>
            <a:endParaRPr lang="fr-FR" dirty="0"/>
          </a:p>
        </p:txBody>
      </p:sp>
      <p:sp>
        <p:nvSpPr>
          <p:cNvPr id="7" name="Espace réservé du numéro de diapositive 6"/>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cxnSp>
        <p:nvCxnSpPr>
          <p:cNvPr id="11" name="Connecteur droit 10"/>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print"/>
          <a:srcRect/>
          <a:stretch>
            <a:fillRect/>
          </a:stretch>
        </p:blipFill>
        <p:spPr bwMode="auto">
          <a:xfrm>
            <a:off x="48943" y="6336214"/>
            <a:ext cx="754418" cy="476672"/>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796950"/>
          </a:xfrm>
        </p:spPr>
        <p:txBody>
          <a:bodyPr>
            <a:normAutofit/>
          </a:bodyPr>
          <a:lstStyle>
            <a:lvl1pPr algn="l">
              <a:defRPr sz="3200"/>
            </a:lvl1pPr>
          </a:lstStyle>
          <a:p>
            <a:r>
              <a:rPr lang="fr-FR" dirty="0"/>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atin typeface="Arial Narrow" pitchFamily="34" charset="0"/>
              </a:defRPr>
            </a:lvl1pPr>
          </a:lstStyle>
          <a:p>
            <a:fld id="{961C0C46-5E4C-4EF1-BEBA-30CC1C45153B}" type="datetime1">
              <a:rPr lang="fr-FR" smtClean="0"/>
              <a:pPr/>
              <a:t>06/05/2026</a:t>
            </a:fld>
            <a:endParaRPr lang="fr-FR" dirty="0"/>
          </a:p>
        </p:txBody>
      </p:sp>
      <p:sp>
        <p:nvSpPr>
          <p:cNvPr id="5" name="Espace réservé du pied de page 4"/>
          <p:cNvSpPr>
            <a:spLocks noGrp="1"/>
          </p:cNvSpPr>
          <p:nvPr>
            <p:ph type="ftr" sz="quarter" idx="11"/>
          </p:nvPr>
        </p:nvSpPr>
        <p:spPr/>
        <p:txBody>
          <a:bodyPr/>
          <a:lstStyle>
            <a:lvl1pPr>
              <a:defRPr>
                <a:latin typeface="Arial Narrow" pitchFamily="34" charset="0"/>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latin typeface="Arial Narrow" pitchFamily="34" charset="0"/>
              </a:defRPr>
            </a:lvl1pPr>
          </a:lstStyle>
          <a:p>
            <a:fld id="{C8100989-B75F-4602-84D8-19856CD6A586}" type="slidenum">
              <a:rPr lang="fr-FR" smtClean="0"/>
              <a:pPr/>
              <a:t>‹N°›</a:t>
            </a:fld>
            <a:endParaRPr lang="fr-FR" dirty="0"/>
          </a:p>
        </p:txBody>
      </p:sp>
      <p:sp>
        <p:nvSpPr>
          <p:cNvPr id="12" name="Étoile à 4 branches 11"/>
          <p:cNvSpPr/>
          <p:nvPr userDrawn="1"/>
        </p:nvSpPr>
        <p:spPr bwMode="auto">
          <a:xfrm rot="2663104">
            <a:off x="78439" y="586040"/>
            <a:ext cx="431800" cy="504825"/>
          </a:xfrm>
          <a:prstGeom prst="star4">
            <a:avLst/>
          </a:prstGeom>
          <a:solidFill>
            <a:srgbClr val="0072C6">
              <a:alpha val="50000"/>
            </a:srgbClr>
          </a:solidFill>
          <a:ln w="9525" cap="flat" cmpd="sng" algn="ctr">
            <a:noFill/>
            <a:prstDash val="solid"/>
            <a:round/>
            <a:headEnd type="none" w="med" len="med"/>
            <a:tailEnd type="none" w="med" len="med"/>
          </a:ln>
          <a:effectLst/>
        </p:spPr>
        <p:txBody>
          <a:bodyPr/>
          <a:lstStyle/>
          <a:p>
            <a:pPr>
              <a:defRPr/>
            </a:pPr>
            <a:endParaRPr lang="fr-FR" dirty="0"/>
          </a:p>
        </p:txBody>
      </p:sp>
      <p:cxnSp>
        <p:nvCxnSpPr>
          <p:cNvPr id="10" name="Connecteur droit 9"/>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2" cstate="print"/>
          <a:srcRect/>
          <a:stretch>
            <a:fillRect/>
          </a:stretch>
        </p:blipFill>
        <p:spPr bwMode="auto">
          <a:xfrm>
            <a:off x="48943" y="6336214"/>
            <a:ext cx="754418" cy="47667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0F16A-834B-CB47-85E0-86B61640559E}" type="datetime1">
              <a:rPr lang="fr-FR" smtClean="0"/>
              <a:t>06/05/2026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‹N°›</a:t>
            </a:fld>
            <a:endParaRPr lang="en-US"/>
          </a:p>
        </p:txBody>
      </p:sp>
    </p:spTree>
    <p:extLst>
      <p:ext uri="{BB962C8B-B14F-4D97-AF65-F5344CB8AC3E}">
        <p14:creationId xmlns:p14="http://schemas.microsoft.com/office/powerpoint/2010/main" val="247545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114003"/>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25241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543818"/>
            <a:ext cx="8229600" cy="796950"/>
          </a:xfrm>
          <a:prstGeom prst="rect">
            <a:avLst/>
          </a:prstGeom>
        </p:spPr>
        <p:txBody>
          <a:bodyPr vert="horz" lIns="91440" tIns="45720" rIns="91440" bIns="45720" rtlCol="0" anchor="t" anchorCtr="0">
            <a:normAutofit/>
          </a:bodyPr>
          <a:lstStyle/>
          <a:p>
            <a:pPr lvl="0" algn="l" rtl="0" eaLnBrk="0" fontAlgn="base" hangingPunct="0">
              <a:spcBef>
                <a:spcPct val="0"/>
              </a:spcBef>
              <a:spcAft>
                <a:spcPct val="0"/>
              </a:spcAft>
            </a:pPr>
            <a:r>
              <a:rPr lang="fr-FR" dirty="0"/>
              <a:t>Cliquez pour modifier le style du titre</a:t>
            </a:r>
          </a:p>
        </p:txBody>
      </p:sp>
      <p:sp>
        <p:nvSpPr>
          <p:cNvPr id="3" name="Espace réservé du texte 2"/>
          <p:cNvSpPr>
            <a:spLocks noGrp="1"/>
          </p:cNvSpPr>
          <p:nvPr>
            <p:ph type="body" idx="1"/>
          </p:nvPr>
        </p:nvSpPr>
        <p:spPr>
          <a:xfrm>
            <a:off x="457200" y="1379909"/>
            <a:ext cx="8229600" cy="485740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itchFamily="34" charset="0"/>
              </a:defRPr>
            </a:lvl1pPr>
          </a:lstStyle>
          <a:p>
            <a:fld id="{7C5A437F-6E89-4900-A652-E9C2B5E1DF4E}" type="datetime1">
              <a:rPr lang="fr-FR" smtClean="0"/>
              <a:pPr/>
              <a:t>06/05/2026</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itchFamily="34" charset="0"/>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pitchFamily="34" charset="0"/>
              </a:defRPr>
            </a:lvl1pPr>
          </a:lstStyle>
          <a:p>
            <a:fld id="{C8100989-B75F-4602-84D8-19856CD6A586}" type="slidenum">
              <a:rPr lang="fr-FR" smtClean="0"/>
              <a:pPr/>
              <a:t>‹N°›</a:t>
            </a:fld>
            <a:endParaRPr lang="fr-FR" dirty="0"/>
          </a:p>
        </p:txBody>
      </p:sp>
      <p:sp>
        <p:nvSpPr>
          <p:cNvPr id="7" name="Rectangle 10"/>
          <p:cNvSpPr>
            <a:spLocks noChangeArrowheads="1"/>
          </p:cNvSpPr>
          <p:nvPr/>
        </p:nvSpPr>
        <p:spPr bwMode="auto">
          <a:xfrm>
            <a:off x="-3829" y="0"/>
            <a:ext cx="9144000" cy="540000"/>
          </a:xfrm>
          <a:prstGeom prst="rect">
            <a:avLst/>
          </a:prstGeom>
          <a:solidFill>
            <a:srgbClr val="0072C6"/>
          </a:solidFill>
          <a:ln w="9525">
            <a:noFill/>
            <a:miter lim="800000"/>
            <a:headEnd/>
            <a:tailEnd/>
          </a:ln>
          <a:effectLst/>
        </p:spPr>
        <p:txBody>
          <a:bodyPr wrap="none" anchor="ctr"/>
          <a:lstStyle/>
          <a:p>
            <a:pPr>
              <a:defRPr/>
            </a:pPr>
            <a:endParaRPr lang="fr-FR" dirty="0"/>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9" r:id="rId5"/>
    <p:sldLayoutId id="2147483656" r:id="rId6"/>
    <p:sldLayoutId id="2147483658" r:id="rId7"/>
    <p:sldLayoutId id="2147483660" r:id="rId8"/>
    <p:sldLayoutId id="2147483661" r:id="rId9"/>
    <p:sldLayoutId id="2147483662" r:id="rId10"/>
  </p:sldLayoutIdLst>
  <p:hf hdr="0" ftr="0"/>
  <p:txStyles>
    <p:titleStyle>
      <a:lvl1pPr algn="ctr" defTabSz="914400" rtl="0" eaLnBrk="1" latinLnBrk="0" hangingPunct="1">
        <a:spcBef>
          <a:spcPct val="0"/>
        </a:spcBef>
        <a:buNone/>
        <a:defRPr lang="fr-FR" sz="2800" b="0" kern="1200" cap="all" baseline="0" dirty="0" smtClean="0">
          <a:solidFill>
            <a:srgbClr val="0072C6"/>
          </a:solidFill>
          <a:latin typeface="Impact" pitchFamily="34" charset="0"/>
          <a:ea typeface="+mj-ea"/>
          <a:cs typeface="+mj-cs"/>
        </a:defRPr>
      </a:lvl1pPr>
    </p:titleStyle>
    <p:bodyStyle>
      <a:lvl1pPr marL="342900" indent="-342900" algn="l" defTabSz="914400" rtl="0" eaLnBrk="1" latinLnBrk="0" hangingPunct="1">
        <a:spcBef>
          <a:spcPct val="20000"/>
        </a:spcBef>
        <a:buClr>
          <a:srgbClr val="0070C0"/>
        </a:buClr>
        <a:buFont typeface="Wingdings" pitchFamily="2" charset="2"/>
        <a:buChar char="§"/>
        <a:defRPr sz="2200" b="1"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0070C0"/>
        </a:buClr>
        <a:buFont typeface="Arial" pitchFamily="34" charset="0"/>
        <a:buChar char="–"/>
        <a:defRPr sz="19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rgbClr val="0070C0"/>
        </a:buClr>
        <a:buFont typeface="Wingdings" pitchFamily="2" charset="2"/>
        <a:buChar char="§"/>
        <a:defRPr sz="18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Clr>
          <a:srgbClr val="0070C0"/>
        </a:buClr>
        <a:buFont typeface="Arial" pitchFamily="34" charset="0"/>
        <a:buChar char="–"/>
        <a:defRPr sz="16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Clr>
          <a:srgbClr val="0070C0"/>
        </a:buClr>
        <a:buFont typeface="Wingdings" pitchFamily="2" charset="2"/>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https://www.unafam.org/troubles-et-handicap-psy/ressources-et-aides/la-prestation-de-compensation-du-handicap" TargetMode="External"/><Relationship Id="rId2" Type="http://schemas.openxmlformats.org/officeDocument/2006/relationships/hyperlink" Target="https://www.monparcourshandicap.gouv.fr/aides/le-depot-du-dossier-et-le-traitement-de-la-demande-par-la-maison-departementale-des-personne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6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hyperlink" Target="https://www.monparcourshandicap.gouv.fr/aides/le-depot-du-dossier-et-le-traitement-de-la-demande-par-la-maison-departementale-des-personne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3" y="3284984"/>
            <a:ext cx="7056784" cy="1368152"/>
          </a:xfrm>
        </p:spPr>
        <p:txBody>
          <a:bodyPr>
            <a:normAutofit/>
          </a:bodyPr>
          <a:lstStyle/>
          <a:p>
            <a:r>
              <a:rPr lang="fr-FR" sz="2000" dirty="0"/>
              <a:t>Roselyne </a:t>
            </a:r>
            <a:r>
              <a:rPr lang="fr-FR" sz="2000" dirty="0" err="1"/>
              <a:t>Touroude</a:t>
            </a:r>
            <a:br>
              <a:rPr lang="fr-FR" sz="2000" dirty="0"/>
            </a:br>
            <a:r>
              <a:rPr lang="fr-FR" sz="2000" dirty="0" err="1"/>
              <a:t>Wébinaire</a:t>
            </a:r>
            <a:r>
              <a:rPr lang="fr-FR" sz="2000" dirty="0"/>
              <a:t> 5 mai 2026</a:t>
            </a:r>
            <a:br>
              <a:rPr lang="fr-FR" sz="2000" dirty="0"/>
            </a:br>
            <a:endParaRPr lang="fr-FR" sz="2000" dirty="0">
              <a:latin typeface="Arial Narrow" pitchFamily="34" charset="0"/>
            </a:endParaRPr>
          </a:p>
        </p:txBody>
      </p:sp>
      <p:sp>
        <p:nvSpPr>
          <p:cNvPr id="3" name="Espace réservé du texte 2"/>
          <p:cNvSpPr>
            <a:spLocks noGrp="1"/>
          </p:cNvSpPr>
          <p:nvPr>
            <p:ph type="body" idx="1"/>
          </p:nvPr>
        </p:nvSpPr>
        <p:spPr>
          <a:xfrm>
            <a:off x="179512" y="548680"/>
            <a:ext cx="7920880" cy="2376264"/>
          </a:xfrm>
        </p:spPr>
        <p:txBody>
          <a:bodyPr>
            <a:noAutofit/>
          </a:bodyPr>
          <a:lstStyle/>
          <a:p>
            <a:endParaRPr lang="fr-FR" sz="3600" dirty="0"/>
          </a:p>
          <a:p>
            <a:endParaRPr lang="fr-FR" sz="3600" dirty="0"/>
          </a:p>
          <a:p>
            <a:endParaRPr lang="fr-FR" sz="3600" dirty="0"/>
          </a:p>
          <a:p>
            <a:endParaRPr lang="fr-FR" sz="3600" dirty="0"/>
          </a:p>
          <a:p>
            <a:endParaRPr lang="fr-FR" sz="3600" dirty="0"/>
          </a:p>
          <a:p>
            <a:endParaRPr lang="fr-FR" sz="3600" dirty="0"/>
          </a:p>
          <a:p>
            <a:r>
              <a:rPr lang="fr-FR" sz="3600" dirty="0"/>
              <a:t>Comment et pourquoi bien remplir le dossier de demande MDPH ?</a:t>
            </a:r>
          </a:p>
          <a:p>
            <a:endParaRPr lang="fr-FR" sz="3600" dirty="0"/>
          </a:p>
        </p:txBody>
      </p:sp>
    </p:spTree>
    <p:extLst>
      <p:ext uri="{BB962C8B-B14F-4D97-AF65-F5344CB8AC3E}">
        <p14:creationId xmlns:p14="http://schemas.microsoft.com/office/powerpoint/2010/main" val="199308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2acc56bf5_2_436"/>
          <p:cNvSpPr/>
          <p:nvPr/>
        </p:nvSpPr>
        <p:spPr>
          <a:xfrm>
            <a:off x="459000" y="9289194"/>
            <a:ext cx="4806315" cy="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8" name="Google Shape;238;gf2acc56bf5_2_436"/>
          <p:cNvSpPr/>
          <p:nvPr/>
        </p:nvSpPr>
        <p:spPr>
          <a:xfrm rot="10800000" flipH="1">
            <a:off x="654066" y="5634914"/>
            <a:ext cx="6921094" cy="8055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1" name="Google Shape;241;gf2acc56bf5_2_436"/>
          <p:cNvSpPr/>
          <p:nvPr/>
        </p:nvSpPr>
        <p:spPr>
          <a:xfrm>
            <a:off x="851088" y="680795"/>
            <a:ext cx="7310168" cy="978338"/>
          </a:xfrm>
          <a:prstGeom prst="rect">
            <a:avLst/>
          </a:prstGeom>
          <a:noFill/>
          <a:ln>
            <a:noFill/>
          </a:ln>
        </p:spPr>
        <p:txBody>
          <a:bodyPr spcFirstLastPara="1" wrap="square" lIns="68569" tIns="34275" rIns="68569" bIns="34275" anchor="t" anchorCtr="0">
            <a:noAutofit/>
          </a:bodyPr>
          <a:lstStyle/>
          <a:p>
            <a:pPr lvl="0">
              <a:buSzPts val="3600"/>
            </a:pPr>
            <a:r>
              <a:rPr lang="fr-FR" sz="2700" b="1" dirty="0">
                <a:solidFill>
                  <a:srgbClr val="293896"/>
                </a:solidFill>
                <a:latin typeface="Trebuchet MS"/>
                <a:ea typeface="Trebuchet MS"/>
                <a:cs typeface="Trebuchet MS"/>
                <a:sym typeface="Trebuchet MS"/>
              </a:rPr>
              <a:t>Un outil indispensable : le guide « troubles psychiques » de la CNSA</a:t>
            </a:r>
            <a:endParaRPr sz="2700" dirty="0">
              <a:solidFill>
                <a:schemeClr val="dk1"/>
              </a:solidFill>
              <a:latin typeface="Calibri"/>
              <a:ea typeface="Calibri"/>
              <a:cs typeface="Calibri"/>
              <a:sym typeface="Calibri"/>
            </a:endParaRPr>
          </a:p>
        </p:txBody>
      </p:sp>
      <p:sp>
        <p:nvSpPr>
          <p:cNvPr id="242" name="Google Shape;242;gf2acc56bf5_2_436"/>
          <p:cNvSpPr txBox="1"/>
          <p:nvPr/>
        </p:nvSpPr>
        <p:spPr>
          <a:xfrm>
            <a:off x="1482629" y="2333330"/>
            <a:ext cx="6159150" cy="279692"/>
          </a:xfrm>
          <a:prstGeom prst="rect">
            <a:avLst/>
          </a:prstGeom>
          <a:noFill/>
          <a:ln>
            <a:noFill/>
          </a:ln>
        </p:spPr>
        <p:txBody>
          <a:bodyPr spcFirstLastPara="1" wrap="square" lIns="0" tIns="9525" rIns="0" bIns="0" anchor="t" anchorCtr="0">
            <a:spAutoFit/>
          </a:bodyPr>
          <a:lstStyle/>
          <a:p>
            <a:pPr marL="9525" marR="3810">
              <a:lnSpc>
                <a:spcPct val="129600"/>
              </a:lnSpc>
              <a:buClr>
                <a:srgbClr val="000000"/>
              </a:buClr>
              <a:buSzPts val="1800"/>
            </a:pPr>
            <a:endParaRPr sz="1350">
              <a:solidFill>
                <a:srgbClr val="000000"/>
              </a:solidFill>
              <a:latin typeface="Trebuchet MS"/>
              <a:ea typeface="Trebuchet MS"/>
              <a:cs typeface="Trebuchet MS"/>
              <a:sym typeface="Trebuchet MS"/>
            </a:endParaRPr>
          </a:p>
        </p:txBody>
      </p:sp>
      <p:sp>
        <p:nvSpPr>
          <p:cNvPr id="244" name="Google Shape;244;gf2acc56bf5_2_436"/>
          <p:cNvSpPr txBox="1"/>
          <p:nvPr/>
        </p:nvSpPr>
        <p:spPr>
          <a:xfrm>
            <a:off x="1600950" y="2390063"/>
            <a:ext cx="5132250" cy="415476"/>
          </a:xfrm>
          <a:prstGeom prst="rect">
            <a:avLst/>
          </a:prstGeom>
          <a:noFill/>
          <a:ln>
            <a:noFill/>
          </a:ln>
        </p:spPr>
        <p:txBody>
          <a:bodyPr spcFirstLastPara="1" wrap="square" lIns="68569" tIns="68569" rIns="68569" bIns="68569" anchor="t" anchorCtr="0">
            <a:spAutoFit/>
          </a:bodyPr>
          <a:lstStyle/>
          <a:p>
            <a:endParaRPr>
              <a:solidFill>
                <a:schemeClr val="dk1"/>
              </a:solidFill>
              <a:latin typeface="Trebuchet MS"/>
              <a:ea typeface="Trebuchet MS"/>
              <a:cs typeface="Trebuchet MS"/>
              <a:sym typeface="Trebuchet MS"/>
            </a:endParaRPr>
          </a:p>
        </p:txBody>
      </p:sp>
      <p:pic>
        <p:nvPicPr>
          <p:cNvPr id="255" name="Google Shape;255;gf2acc56bf5_2_436"/>
          <p:cNvPicPr preferRelativeResize="0"/>
          <p:nvPr/>
        </p:nvPicPr>
        <p:blipFill>
          <a:blip r:embed="rId3">
            <a:alphaModFix/>
          </a:blip>
          <a:stretch>
            <a:fillRect/>
          </a:stretch>
        </p:blipFill>
        <p:spPr>
          <a:xfrm>
            <a:off x="8161256" y="5127255"/>
            <a:ext cx="921150" cy="921167"/>
          </a:xfrm>
          <a:prstGeom prst="rect">
            <a:avLst/>
          </a:prstGeom>
          <a:noFill/>
          <a:ln>
            <a:noFill/>
          </a:ln>
        </p:spPr>
      </p:pic>
      <p:pic>
        <p:nvPicPr>
          <p:cNvPr id="2" name="Image 1">
            <a:extLst>
              <a:ext uri="{FF2B5EF4-FFF2-40B4-BE49-F238E27FC236}">
                <a16:creationId xmlns:a16="http://schemas.microsoft.com/office/drawing/2014/main" id="{D8B71A61-1540-4B7D-A6F2-98497CB5F8EB}"/>
              </a:ext>
            </a:extLst>
          </p:cNvPr>
          <p:cNvPicPr>
            <a:picLocks noChangeAspect="1"/>
          </p:cNvPicPr>
          <p:nvPr/>
        </p:nvPicPr>
        <p:blipFill>
          <a:blip r:embed="rId4"/>
          <a:stretch>
            <a:fillRect/>
          </a:stretch>
        </p:blipFill>
        <p:spPr>
          <a:xfrm>
            <a:off x="1502222" y="2176668"/>
            <a:ext cx="2281626" cy="3264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Espace réservé du contenu 3">
            <a:extLst>
              <a:ext uri="{FF2B5EF4-FFF2-40B4-BE49-F238E27FC236}">
                <a16:creationId xmlns:a16="http://schemas.microsoft.com/office/drawing/2014/main" id="{AA3D20D8-6C70-4B8E-B15D-5E1C46CD069C}"/>
              </a:ext>
            </a:extLst>
          </p:cNvPr>
          <p:cNvSpPr txBox="1">
            <a:spLocks/>
          </p:cNvSpPr>
          <p:nvPr/>
        </p:nvSpPr>
        <p:spPr>
          <a:xfrm>
            <a:off x="4600574" y="2139715"/>
            <a:ext cx="38862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fr-FR" sz="2100">
                <a:solidFill>
                  <a:sysClr val="windowText" lastClr="000000"/>
                </a:solidFill>
                <a:latin typeface="Calibri" panose="020F0502020204030204"/>
              </a:rPr>
              <a:t>Dossier technique publié en 2017</a:t>
            </a:r>
          </a:p>
          <a:p>
            <a:pPr marL="171450" indent="-171450" defTabSz="685800">
              <a:spcBef>
                <a:spcPts val="750"/>
              </a:spcBef>
              <a:defRPr/>
            </a:pPr>
            <a:r>
              <a:rPr lang="fr-FR" sz="2100">
                <a:solidFill>
                  <a:sysClr val="windowText" lastClr="000000"/>
                </a:solidFill>
                <a:latin typeface="Calibri" panose="020F0502020204030204"/>
              </a:rPr>
              <a:t>Pour l’élaboration des réponses aux besoins des personnes vivant avec des troubles psychiques</a:t>
            </a:r>
          </a:p>
          <a:p>
            <a:pPr marL="171450" indent="-171450" defTabSz="685800">
              <a:spcBef>
                <a:spcPts val="750"/>
              </a:spcBef>
              <a:defRPr/>
            </a:pPr>
            <a:r>
              <a:rPr lang="fr-FR" sz="2100">
                <a:solidFill>
                  <a:sysClr val="windowText" lastClr="000000"/>
                </a:solidFill>
                <a:latin typeface="Calibri" panose="020F0502020204030204"/>
              </a:rPr>
              <a:t>En téléchargement sur le site de la CNSA</a:t>
            </a:r>
            <a:endParaRPr lang="fr-FR" sz="2100" dirty="0">
              <a:solidFill>
                <a:sysClr val="windowText" lastClr="000000"/>
              </a:solidFill>
              <a:latin typeface="Calibri" panose="020F0502020204030204"/>
            </a:endParaRPr>
          </a:p>
        </p:txBody>
      </p:sp>
    </p:spTree>
    <p:extLst>
      <p:ext uri="{BB962C8B-B14F-4D97-AF65-F5344CB8AC3E}">
        <p14:creationId xmlns:p14="http://schemas.microsoft.com/office/powerpoint/2010/main" val="8554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2acc56bf5_2_436"/>
          <p:cNvSpPr/>
          <p:nvPr/>
        </p:nvSpPr>
        <p:spPr>
          <a:xfrm>
            <a:off x="459000" y="9289194"/>
            <a:ext cx="4806315" cy="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8" name="Google Shape;238;gf2acc56bf5_2_436"/>
          <p:cNvSpPr/>
          <p:nvPr/>
        </p:nvSpPr>
        <p:spPr>
          <a:xfrm rot="10800000" flipH="1">
            <a:off x="654066" y="5634914"/>
            <a:ext cx="6921094" cy="8055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1" name="Google Shape;241;gf2acc56bf5_2_436"/>
          <p:cNvSpPr/>
          <p:nvPr/>
        </p:nvSpPr>
        <p:spPr>
          <a:xfrm>
            <a:off x="1176607" y="1015214"/>
            <a:ext cx="7310168" cy="978338"/>
          </a:xfrm>
          <a:prstGeom prst="rect">
            <a:avLst/>
          </a:prstGeom>
          <a:noFill/>
          <a:ln>
            <a:noFill/>
          </a:ln>
        </p:spPr>
        <p:txBody>
          <a:bodyPr spcFirstLastPara="1" wrap="square" lIns="68569" tIns="34275" rIns="68569" bIns="34275" anchor="t" anchorCtr="0">
            <a:noAutofit/>
          </a:bodyPr>
          <a:lstStyle/>
          <a:p>
            <a:pPr lvl="0">
              <a:buSzPts val="3600"/>
            </a:pPr>
            <a:endParaRPr sz="2700" dirty="0">
              <a:solidFill>
                <a:schemeClr val="dk1"/>
              </a:solidFill>
              <a:latin typeface="Calibri"/>
              <a:ea typeface="Calibri"/>
              <a:cs typeface="Calibri"/>
              <a:sym typeface="Calibri"/>
            </a:endParaRPr>
          </a:p>
        </p:txBody>
      </p:sp>
      <p:sp>
        <p:nvSpPr>
          <p:cNvPr id="242" name="Google Shape;242;gf2acc56bf5_2_436"/>
          <p:cNvSpPr txBox="1"/>
          <p:nvPr/>
        </p:nvSpPr>
        <p:spPr>
          <a:xfrm>
            <a:off x="1482629" y="2333330"/>
            <a:ext cx="6159150" cy="279692"/>
          </a:xfrm>
          <a:prstGeom prst="rect">
            <a:avLst/>
          </a:prstGeom>
          <a:noFill/>
          <a:ln>
            <a:noFill/>
          </a:ln>
        </p:spPr>
        <p:txBody>
          <a:bodyPr spcFirstLastPara="1" wrap="square" lIns="0" tIns="9525" rIns="0" bIns="0" anchor="t" anchorCtr="0">
            <a:spAutoFit/>
          </a:bodyPr>
          <a:lstStyle/>
          <a:p>
            <a:pPr marL="9525" marR="3810">
              <a:lnSpc>
                <a:spcPct val="129600"/>
              </a:lnSpc>
              <a:buClr>
                <a:srgbClr val="000000"/>
              </a:buClr>
              <a:buSzPts val="1800"/>
            </a:pPr>
            <a:endParaRPr sz="1350">
              <a:solidFill>
                <a:srgbClr val="000000"/>
              </a:solidFill>
              <a:latin typeface="Trebuchet MS"/>
              <a:ea typeface="Trebuchet MS"/>
              <a:cs typeface="Trebuchet MS"/>
              <a:sym typeface="Trebuchet MS"/>
            </a:endParaRPr>
          </a:p>
        </p:txBody>
      </p:sp>
      <p:sp>
        <p:nvSpPr>
          <p:cNvPr id="244" name="Google Shape;244;gf2acc56bf5_2_436"/>
          <p:cNvSpPr txBox="1"/>
          <p:nvPr/>
        </p:nvSpPr>
        <p:spPr>
          <a:xfrm>
            <a:off x="1600950" y="2390063"/>
            <a:ext cx="5132250" cy="415476"/>
          </a:xfrm>
          <a:prstGeom prst="rect">
            <a:avLst/>
          </a:prstGeom>
          <a:noFill/>
          <a:ln>
            <a:noFill/>
          </a:ln>
        </p:spPr>
        <p:txBody>
          <a:bodyPr spcFirstLastPara="1" wrap="square" lIns="68569" tIns="68569" rIns="68569" bIns="68569" anchor="t" anchorCtr="0">
            <a:spAutoFit/>
          </a:bodyPr>
          <a:lstStyle/>
          <a:p>
            <a:endParaRPr>
              <a:solidFill>
                <a:schemeClr val="dk1"/>
              </a:solidFill>
              <a:latin typeface="Trebuchet MS"/>
              <a:ea typeface="Trebuchet MS"/>
              <a:cs typeface="Trebuchet MS"/>
              <a:sym typeface="Trebuchet MS"/>
            </a:endParaRPr>
          </a:p>
        </p:txBody>
      </p:sp>
      <p:pic>
        <p:nvPicPr>
          <p:cNvPr id="255" name="Google Shape;255;gf2acc56bf5_2_436"/>
          <p:cNvPicPr preferRelativeResize="0"/>
          <p:nvPr/>
        </p:nvPicPr>
        <p:blipFill>
          <a:blip r:embed="rId3">
            <a:alphaModFix/>
          </a:blip>
          <a:stretch>
            <a:fillRect/>
          </a:stretch>
        </p:blipFill>
        <p:spPr>
          <a:xfrm>
            <a:off x="8161256" y="5127255"/>
            <a:ext cx="921150" cy="921167"/>
          </a:xfrm>
          <a:prstGeom prst="rect">
            <a:avLst/>
          </a:prstGeom>
          <a:noFill/>
          <a:ln>
            <a:noFill/>
          </a:ln>
        </p:spPr>
      </p:pic>
      <p:sp>
        <p:nvSpPr>
          <p:cNvPr id="11" name="Titre 1">
            <a:extLst>
              <a:ext uri="{FF2B5EF4-FFF2-40B4-BE49-F238E27FC236}">
                <a16:creationId xmlns:a16="http://schemas.microsoft.com/office/drawing/2014/main" id="{743A21E2-E100-40B7-9302-7E4976C76E38}"/>
              </a:ext>
            </a:extLst>
          </p:cNvPr>
          <p:cNvSpPr txBox="1">
            <a:spLocks/>
          </p:cNvSpPr>
          <p:nvPr/>
        </p:nvSpPr>
        <p:spPr>
          <a:xfrm>
            <a:off x="459000" y="317478"/>
            <a:ext cx="6921095" cy="86048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fr-FR" sz="2700" b="1" dirty="0">
                <a:solidFill>
                  <a:srgbClr val="293896"/>
                </a:solidFill>
                <a:latin typeface="Trebuchet MS"/>
                <a:cs typeface="Arial"/>
              </a:rPr>
              <a:t>Quelles sont les personnes concernées ?</a:t>
            </a:r>
          </a:p>
        </p:txBody>
      </p:sp>
      <p:sp>
        <p:nvSpPr>
          <p:cNvPr id="12" name="Espace réservé du contenu 2">
            <a:extLst>
              <a:ext uri="{FF2B5EF4-FFF2-40B4-BE49-F238E27FC236}">
                <a16:creationId xmlns:a16="http://schemas.microsoft.com/office/drawing/2014/main" id="{6ECAC997-2A74-4CC6-9AAC-1BBA7DE552BD}"/>
              </a:ext>
            </a:extLst>
          </p:cNvPr>
          <p:cNvSpPr txBox="1">
            <a:spLocks/>
          </p:cNvSpPr>
          <p:nvPr/>
        </p:nvSpPr>
        <p:spPr>
          <a:xfrm>
            <a:off x="459000" y="1015214"/>
            <a:ext cx="8145448" cy="4619701"/>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fr-FR" sz="2400" dirty="0">
                <a:solidFill>
                  <a:sysClr val="windowText" lastClr="000000"/>
                </a:solidFill>
                <a:latin typeface="Calibri" panose="020F0502020204030204"/>
              </a:rPr>
              <a:t>Celles qui vivent avec un trouble psychique;</a:t>
            </a:r>
            <a:br>
              <a:rPr lang="fr-FR" sz="2400" dirty="0">
                <a:solidFill>
                  <a:sysClr val="windowText" lastClr="000000"/>
                </a:solidFill>
                <a:latin typeface="Calibri" panose="020F0502020204030204"/>
              </a:rPr>
            </a:br>
            <a:endParaRPr lang="fr-FR" sz="975" dirty="0">
              <a:solidFill>
                <a:sysClr val="windowText" lastClr="000000"/>
              </a:solidFill>
              <a:latin typeface="Calibri" panose="020F0502020204030204"/>
            </a:endParaRPr>
          </a:p>
          <a:p>
            <a:pPr marL="0" indent="0" defTabSz="685800">
              <a:spcBef>
                <a:spcPts val="750"/>
              </a:spcBef>
              <a:buNone/>
              <a:defRPr/>
            </a:pPr>
            <a:r>
              <a:rPr lang="fr-FR" sz="2400" dirty="0">
                <a:solidFill>
                  <a:sysClr val="windowText" lastClr="000000"/>
                </a:solidFill>
                <a:latin typeface="Calibri" panose="020F0502020204030204"/>
              </a:rPr>
              <a:t>Ces troubles sont principalement :</a:t>
            </a:r>
          </a:p>
          <a:p>
            <a:pPr marL="514350" lvl="1" indent="-171450" defTabSz="685800">
              <a:spcBef>
                <a:spcPts val="375"/>
              </a:spcBef>
              <a:defRPr/>
            </a:pPr>
            <a:r>
              <a:rPr lang="fr-FR" sz="1950" dirty="0">
                <a:solidFill>
                  <a:sysClr val="windowText" lastClr="000000"/>
                </a:solidFill>
                <a:latin typeface="Calibri" panose="020F0502020204030204"/>
              </a:rPr>
              <a:t>Les troubles schizophréniques ;</a:t>
            </a:r>
          </a:p>
          <a:p>
            <a:pPr marL="514350" lvl="1" indent="-171450" defTabSz="685800">
              <a:spcBef>
                <a:spcPts val="375"/>
              </a:spcBef>
              <a:defRPr/>
            </a:pPr>
            <a:r>
              <a:rPr lang="fr-FR" sz="1950" dirty="0">
                <a:solidFill>
                  <a:sysClr val="windowText" lastClr="000000"/>
                </a:solidFill>
                <a:latin typeface="Calibri" panose="020F0502020204030204"/>
              </a:rPr>
              <a:t>Les troubles bipolaires</a:t>
            </a:r>
          </a:p>
          <a:p>
            <a:pPr marL="514350" lvl="1" indent="-171450" defTabSz="685800">
              <a:spcBef>
                <a:spcPts val="375"/>
              </a:spcBef>
              <a:defRPr/>
            </a:pPr>
            <a:r>
              <a:rPr lang="fr-FR" sz="1950" dirty="0">
                <a:solidFill>
                  <a:sysClr val="windowText" lastClr="000000"/>
                </a:solidFill>
                <a:latin typeface="Calibri" panose="020F0502020204030204"/>
              </a:rPr>
              <a:t>Certains troubles graves et caractérisés de la personnalité</a:t>
            </a:r>
          </a:p>
          <a:p>
            <a:pPr marL="514350" lvl="1" indent="-171450" defTabSz="685800">
              <a:spcBef>
                <a:spcPts val="375"/>
              </a:spcBef>
              <a:defRPr/>
            </a:pPr>
            <a:r>
              <a:rPr lang="fr-FR" sz="1950" dirty="0">
                <a:solidFill>
                  <a:sysClr val="windowText" lastClr="000000"/>
                </a:solidFill>
                <a:latin typeface="Calibri" panose="020F0502020204030204"/>
              </a:rPr>
              <a:t>Certains troubles dépressifs sévères ou persistants associés à des phobies sociales</a:t>
            </a:r>
          </a:p>
          <a:p>
            <a:pPr marL="514350" lvl="1" indent="-171450" defTabSz="685800">
              <a:spcBef>
                <a:spcPts val="375"/>
              </a:spcBef>
              <a:defRPr/>
            </a:pPr>
            <a:r>
              <a:rPr lang="fr-FR" sz="1950" dirty="0">
                <a:solidFill>
                  <a:sysClr val="windowText" lastClr="000000"/>
                </a:solidFill>
                <a:latin typeface="Calibri" panose="020F0502020204030204"/>
              </a:rPr>
              <a:t>Les formes sévères des troubles obsessionnels compulsifs</a:t>
            </a:r>
          </a:p>
          <a:p>
            <a:pPr marL="514350" lvl="1" indent="-171450" defTabSz="685800">
              <a:spcBef>
                <a:spcPts val="375"/>
              </a:spcBef>
              <a:defRPr/>
            </a:pPr>
            <a:r>
              <a:rPr lang="fr-FR" sz="1950" dirty="0">
                <a:solidFill>
                  <a:sysClr val="windowText" lastClr="000000"/>
                </a:solidFill>
                <a:latin typeface="Calibri" panose="020F0502020204030204"/>
              </a:rPr>
              <a:t>Certains troubles anxieux. </a:t>
            </a:r>
          </a:p>
          <a:p>
            <a:pPr marL="342900" lvl="1" indent="0" algn="just" defTabSz="685800">
              <a:spcBef>
                <a:spcPts val="375"/>
              </a:spcBef>
              <a:buNone/>
              <a:defRPr/>
            </a:pPr>
            <a:r>
              <a:rPr lang="fr-FR" sz="1950" dirty="0">
                <a:solidFill>
                  <a:sysClr val="windowText" lastClr="000000"/>
                </a:solidFill>
                <a:latin typeface="Calibri" panose="020F0502020204030204"/>
              </a:rPr>
              <a:t>(Mais liste non exhaustive)</a:t>
            </a:r>
          </a:p>
          <a:p>
            <a:pPr marL="0" indent="0" algn="just" defTabSz="685800">
              <a:spcBef>
                <a:spcPts val="750"/>
              </a:spcBef>
              <a:buNone/>
              <a:defRPr/>
            </a:pPr>
            <a:endParaRPr lang="fr-FR" sz="975" dirty="0">
              <a:solidFill>
                <a:sysClr val="windowText" lastClr="000000"/>
              </a:solidFill>
              <a:latin typeface="Calibri" panose="020F0502020204030204"/>
            </a:endParaRPr>
          </a:p>
          <a:p>
            <a:pPr marL="0" indent="0" defTabSz="685800">
              <a:spcBef>
                <a:spcPts val="750"/>
              </a:spcBef>
              <a:buNone/>
              <a:defRPr/>
            </a:pPr>
            <a:r>
              <a:rPr lang="fr-FR" sz="2400" dirty="0">
                <a:solidFill>
                  <a:sysClr val="windowText" lastClr="000000"/>
                </a:solidFill>
                <a:latin typeface="Calibri" panose="020F0502020204030204"/>
              </a:rPr>
              <a:t>Quelques caractéristiques communes :</a:t>
            </a:r>
          </a:p>
          <a:p>
            <a:pPr marL="514350" lvl="1" indent="-171450" defTabSz="685800">
              <a:spcBef>
                <a:spcPts val="375"/>
              </a:spcBef>
              <a:defRPr/>
            </a:pPr>
            <a:r>
              <a:rPr lang="fr-FR" sz="1950" dirty="0">
                <a:solidFill>
                  <a:sysClr val="windowText" lastClr="000000"/>
                </a:solidFill>
                <a:latin typeface="Calibri" panose="020F0502020204030204"/>
              </a:rPr>
              <a:t>Un début en fin d’adolescence ou à l’âge adulte jeune</a:t>
            </a:r>
          </a:p>
          <a:p>
            <a:pPr marL="514350" lvl="1" indent="-171450" defTabSz="685800">
              <a:spcBef>
                <a:spcPts val="375"/>
              </a:spcBef>
              <a:defRPr/>
            </a:pPr>
            <a:r>
              <a:rPr lang="fr-FR" sz="1950" dirty="0">
                <a:solidFill>
                  <a:sysClr val="windowText" lastClr="000000"/>
                </a:solidFill>
                <a:latin typeface="Calibri" panose="020F0502020204030204"/>
              </a:rPr>
              <a:t>Un retentissement d’autant plus important sur la vie sociale, l’identité et l’autonomie</a:t>
            </a:r>
          </a:p>
          <a:p>
            <a:pPr marL="514350" lvl="1" indent="-171450" defTabSz="685800">
              <a:spcBef>
                <a:spcPts val="375"/>
              </a:spcBef>
              <a:defRPr/>
            </a:pPr>
            <a:r>
              <a:rPr lang="fr-FR" sz="1950" dirty="0">
                <a:solidFill>
                  <a:sysClr val="windowText" lastClr="000000"/>
                </a:solidFill>
                <a:latin typeface="Calibri" panose="020F0502020204030204"/>
              </a:rPr>
              <a:t>Souvent précédés et accompagnés de difficultés cognitives et affectives</a:t>
            </a:r>
          </a:p>
          <a:p>
            <a:pPr marL="514350" lvl="1" indent="-171450" defTabSz="685800">
              <a:spcBef>
                <a:spcPts val="375"/>
              </a:spcBef>
              <a:defRPr/>
            </a:pPr>
            <a:r>
              <a:rPr lang="fr-FR" sz="1950" dirty="0">
                <a:solidFill>
                  <a:sysClr val="windowText" lastClr="000000"/>
                </a:solidFill>
                <a:latin typeface="Calibri" panose="020F0502020204030204"/>
              </a:rPr>
              <a:t>Parfois plus précoces ou plus tardifs</a:t>
            </a:r>
          </a:p>
          <a:p>
            <a:pPr marL="514350" lvl="1" indent="-171450" defTabSz="685800">
              <a:spcBef>
                <a:spcPts val="375"/>
              </a:spcBef>
              <a:defRPr/>
            </a:pPr>
            <a:endParaRPr lang="fr-FR" sz="975" dirty="0">
              <a:solidFill>
                <a:sysClr val="windowText" lastClr="000000"/>
              </a:solidFill>
              <a:latin typeface="Calibri" panose="020F0502020204030204"/>
            </a:endParaRPr>
          </a:p>
          <a:p>
            <a:pPr marL="0" indent="0" defTabSz="685800">
              <a:spcBef>
                <a:spcPts val="750"/>
              </a:spcBef>
              <a:buNone/>
              <a:defRPr/>
            </a:pPr>
            <a:r>
              <a:rPr lang="fr-FR" sz="2400" dirty="0">
                <a:solidFill>
                  <a:sysClr val="windowText" lastClr="000000"/>
                </a:solidFill>
                <a:latin typeface="Calibri" panose="020F0502020204030204"/>
              </a:rPr>
              <a:t>Une forte stigmatisation / insuffisante prise en compte de leur besoins.</a:t>
            </a:r>
          </a:p>
          <a:p>
            <a:pPr marL="0" indent="0" defTabSz="685800">
              <a:spcBef>
                <a:spcPts val="750"/>
              </a:spcBef>
              <a:buNone/>
              <a:defRPr/>
            </a:pPr>
            <a:r>
              <a:rPr lang="fr-FR" sz="2400" dirty="0">
                <a:solidFill>
                  <a:sysClr val="windowText" lastClr="000000"/>
                </a:solidFill>
                <a:latin typeface="Calibri" panose="020F0502020204030204"/>
              </a:rPr>
              <a:t>Voir le guide troubles psychiques de la CNSA 2017.</a:t>
            </a:r>
          </a:p>
          <a:p>
            <a:pPr marL="0" indent="0" defTabSz="685800">
              <a:spcBef>
                <a:spcPts val="750"/>
              </a:spcBef>
              <a:buNone/>
              <a:defRPr/>
            </a:pPr>
            <a:r>
              <a:rPr lang="fr-FR" sz="2400" dirty="0">
                <a:solidFill>
                  <a:sysClr val="windowText" lastClr="000000"/>
                </a:solidFill>
                <a:latin typeface="Calibri" panose="020F0502020204030204"/>
              </a:rPr>
              <a:t>Le  handicap n’est pas un diagnostic médical.</a:t>
            </a:r>
          </a:p>
          <a:p>
            <a:pPr marL="0" indent="0" defTabSz="685800">
              <a:spcBef>
                <a:spcPts val="750"/>
              </a:spcBef>
              <a:buNone/>
              <a:defRPr/>
            </a:pPr>
            <a:endParaRPr lang="fr-FR" sz="2400" dirty="0">
              <a:solidFill>
                <a:sysClr val="windowText" lastClr="000000"/>
              </a:solidFill>
              <a:latin typeface="Calibri" panose="020F0502020204030204"/>
            </a:endParaRPr>
          </a:p>
          <a:p>
            <a:pPr marL="171450" indent="-171450" defTabSz="685800">
              <a:spcBef>
                <a:spcPts val="750"/>
              </a:spcBef>
              <a:defRPr/>
            </a:pPr>
            <a:endParaRPr lang="fr-FR" sz="2100" dirty="0">
              <a:solidFill>
                <a:sysClr val="windowText" lastClr="000000"/>
              </a:solidFill>
              <a:latin typeface="Calibri" panose="020F0502020204030204"/>
            </a:endParaRPr>
          </a:p>
        </p:txBody>
      </p:sp>
    </p:spTree>
    <p:extLst>
      <p:ext uri="{BB962C8B-B14F-4D97-AF65-F5344CB8AC3E}">
        <p14:creationId xmlns:p14="http://schemas.microsoft.com/office/powerpoint/2010/main" val="1589346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2acc56bf5_2_436"/>
          <p:cNvSpPr/>
          <p:nvPr/>
        </p:nvSpPr>
        <p:spPr>
          <a:xfrm>
            <a:off x="459000" y="9289194"/>
            <a:ext cx="4806315" cy="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8" name="Google Shape;238;gf2acc56bf5_2_436"/>
          <p:cNvSpPr/>
          <p:nvPr/>
        </p:nvSpPr>
        <p:spPr>
          <a:xfrm rot="10800000" flipH="1">
            <a:off x="654066" y="5634914"/>
            <a:ext cx="6921094" cy="8055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1" name="Google Shape;241;gf2acc56bf5_2_436"/>
          <p:cNvSpPr/>
          <p:nvPr/>
        </p:nvSpPr>
        <p:spPr>
          <a:xfrm>
            <a:off x="1176607" y="1015214"/>
            <a:ext cx="7310168" cy="978338"/>
          </a:xfrm>
          <a:prstGeom prst="rect">
            <a:avLst/>
          </a:prstGeom>
          <a:noFill/>
          <a:ln>
            <a:noFill/>
          </a:ln>
        </p:spPr>
        <p:txBody>
          <a:bodyPr spcFirstLastPara="1" wrap="square" lIns="68569" tIns="34275" rIns="68569" bIns="34275" anchor="t" anchorCtr="0">
            <a:noAutofit/>
          </a:bodyPr>
          <a:lstStyle/>
          <a:p>
            <a:pPr lvl="0">
              <a:buSzPts val="3600"/>
            </a:pPr>
            <a:endParaRPr sz="2700" dirty="0">
              <a:solidFill>
                <a:schemeClr val="dk1"/>
              </a:solidFill>
              <a:latin typeface="Calibri"/>
              <a:ea typeface="Calibri"/>
              <a:cs typeface="Calibri"/>
              <a:sym typeface="Calibri"/>
            </a:endParaRPr>
          </a:p>
        </p:txBody>
      </p:sp>
      <p:sp>
        <p:nvSpPr>
          <p:cNvPr id="242" name="Google Shape;242;gf2acc56bf5_2_436"/>
          <p:cNvSpPr txBox="1"/>
          <p:nvPr/>
        </p:nvSpPr>
        <p:spPr>
          <a:xfrm>
            <a:off x="1482629" y="2333330"/>
            <a:ext cx="6159150" cy="279692"/>
          </a:xfrm>
          <a:prstGeom prst="rect">
            <a:avLst/>
          </a:prstGeom>
          <a:noFill/>
          <a:ln>
            <a:noFill/>
          </a:ln>
        </p:spPr>
        <p:txBody>
          <a:bodyPr spcFirstLastPara="1" wrap="square" lIns="0" tIns="9525" rIns="0" bIns="0" anchor="t" anchorCtr="0">
            <a:spAutoFit/>
          </a:bodyPr>
          <a:lstStyle/>
          <a:p>
            <a:pPr marL="9525" marR="3810">
              <a:lnSpc>
                <a:spcPct val="129600"/>
              </a:lnSpc>
              <a:buClr>
                <a:srgbClr val="000000"/>
              </a:buClr>
              <a:buSzPts val="1800"/>
            </a:pPr>
            <a:endParaRPr sz="1350">
              <a:solidFill>
                <a:srgbClr val="000000"/>
              </a:solidFill>
              <a:latin typeface="Trebuchet MS"/>
              <a:ea typeface="Trebuchet MS"/>
              <a:cs typeface="Trebuchet MS"/>
              <a:sym typeface="Trebuchet MS"/>
            </a:endParaRPr>
          </a:p>
        </p:txBody>
      </p:sp>
      <p:sp>
        <p:nvSpPr>
          <p:cNvPr id="244" name="Google Shape;244;gf2acc56bf5_2_436"/>
          <p:cNvSpPr txBox="1"/>
          <p:nvPr/>
        </p:nvSpPr>
        <p:spPr>
          <a:xfrm>
            <a:off x="1600950" y="2390063"/>
            <a:ext cx="5132250" cy="415476"/>
          </a:xfrm>
          <a:prstGeom prst="rect">
            <a:avLst/>
          </a:prstGeom>
          <a:noFill/>
          <a:ln>
            <a:noFill/>
          </a:ln>
        </p:spPr>
        <p:txBody>
          <a:bodyPr spcFirstLastPara="1" wrap="square" lIns="68569" tIns="68569" rIns="68569" bIns="68569" anchor="t" anchorCtr="0">
            <a:spAutoFit/>
          </a:bodyPr>
          <a:lstStyle/>
          <a:p>
            <a:endParaRPr>
              <a:solidFill>
                <a:schemeClr val="dk1"/>
              </a:solidFill>
              <a:latin typeface="Trebuchet MS"/>
              <a:ea typeface="Trebuchet MS"/>
              <a:cs typeface="Trebuchet MS"/>
              <a:sym typeface="Trebuchet MS"/>
            </a:endParaRPr>
          </a:p>
        </p:txBody>
      </p:sp>
      <p:pic>
        <p:nvPicPr>
          <p:cNvPr id="255" name="Google Shape;255;gf2acc56bf5_2_436"/>
          <p:cNvPicPr preferRelativeResize="0"/>
          <p:nvPr/>
        </p:nvPicPr>
        <p:blipFill>
          <a:blip r:embed="rId3">
            <a:alphaModFix/>
          </a:blip>
          <a:stretch>
            <a:fillRect/>
          </a:stretch>
        </p:blipFill>
        <p:spPr>
          <a:xfrm>
            <a:off x="8161256" y="5127255"/>
            <a:ext cx="921150" cy="921167"/>
          </a:xfrm>
          <a:prstGeom prst="rect">
            <a:avLst/>
          </a:prstGeom>
          <a:noFill/>
          <a:ln>
            <a:noFill/>
          </a:ln>
        </p:spPr>
      </p:pic>
      <p:sp>
        <p:nvSpPr>
          <p:cNvPr id="11" name="Titre 1">
            <a:extLst>
              <a:ext uri="{FF2B5EF4-FFF2-40B4-BE49-F238E27FC236}">
                <a16:creationId xmlns:a16="http://schemas.microsoft.com/office/drawing/2014/main" id="{0DF9B54B-8DC6-49D8-8450-F7B05F802FEB}"/>
              </a:ext>
            </a:extLst>
          </p:cNvPr>
          <p:cNvSpPr txBox="1">
            <a:spLocks/>
          </p:cNvSpPr>
          <p:nvPr/>
        </p:nvSpPr>
        <p:spPr>
          <a:xfrm>
            <a:off x="895732" y="593794"/>
            <a:ext cx="7701891" cy="92116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000" b="1" dirty="0">
                <a:solidFill>
                  <a:srgbClr val="293896"/>
                </a:solidFill>
                <a:latin typeface="Trebuchet MS"/>
                <a:ea typeface="+mj-ea"/>
              </a:rPr>
              <a:t>Handicap psychique :  quelques déterminants liés à la maladie</a:t>
            </a:r>
          </a:p>
        </p:txBody>
      </p:sp>
      <p:sp>
        <p:nvSpPr>
          <p:cNvPr id="12" name="Espace réservé du contenu 2">
            <a:extLst>
              <a:ext uri="{FF2B5EF4-FFF2-40B4-BE49-F238E27FC236}">
                <a16:creationId xmlns:a16="http://schemas.microsoft.com/office/drawing/2014/main" id="{5B7C4C24-0EDD-487F-BDDB-F2713D7972E3}"/>
              </a:ext>
            </a:extLst>
          </p:cNvPr>
          <p:cNvSpPr txBox="1">
            <a:spLocks/>
          </p:cNvSpPr>
          <p:nvPr/>
        </p:nvSpPr>
        <p:spPr>
          <a:xfrm>
            <a:off x="459001" y="1412781"/>
            <a:ext cx="8027774" cy="4413428"/>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spcBef>
                <a:spcPts val="750"/>
              </a:spcBef>
              <a:defRPr/>
            </a:pPr>
            <a:r>
              <a:rPr lang="fr-FR" sz="1900" b="1" dirty="0">
                <a:solidFill>
                  <a:sysClr val="windowText" lastClr="000000"/>
                </a:solidFill>
                <a:latin typeface="Calibri" panose="020F0502020204030204"/>
              </a:rPr>
              <a:t>Les symptômes </a:t>
            </a:r>
            <a:r>
              <a:rPr lang="fr-FR" sz="1900" dirty="0">
                <a:solidFill>
                  <a:sysClr val="windowText" lastClr="000000"/>
                </a:solidFill>
                <a:latin typeface="Calibri" panose="020F0502020204030204"/>
              </a:rPr>
              <a:t>(quand ils ne sont pas contrôlés par les traitements), délires, hallucinations, obsessions, dépression, angoisses</a:t>
            </a:r>
          </a:p>
          <a:p>
            <a:pPr marL="171450" indent="-171450" algn="just" defTabSz="685800">
              <a:spcBef>
                <a:spcPts val="750"/>
              </a:spcBef>
              <a:defRPr/>
            </a:pPr>
            <a:r>
              <a:rPr lang="fr-FR" sz="1900" b="1" dirty="0">
                <a:solidFill>
                  <a:sysClr val="windowText" lastClr="000000"/>
                </a:solidFill>
                <a:latin typeface="Calibri" panose="020F0502020204030204"/>
              </a:rPr>
              <a:t>Les troubles cognitifs dont </a:t>
            </a:r>
            <a:r>
              <a:rPr lang="fr-FR" sz="1900" dirty="0">
                <a:solidFill>
                  <a:sysClr val="windowText" lastClr="000000"/>
                </a:solidFill>
                <a:latin typeface="Calibri" panose="020F0502020204030204"/>
              </a:rPr>
              <a:t>: </a:t>
            </a:r>
          </a:p>
          <a:p>
            <a:pPr algn="just" defTabSz="685800">
              <a:spcBef>
                <a:spcPts val="750"/>
              </a:spcBef>
              <a:buFont typeface="Wingdings" pitchFamily="2" charset="2"/>
              <a:buChar char="ü"/>
              <a:defRPr/>
            </a:pPr>
            <a:r>
              <a:rPr lang="fr-FR" sz="1900" dirty="0">
                <a:solidFill>
                  <a:sysClr val="windowText" lastClr="000000"/>
                </a:solidFill>
                <a:latin typeface="Calibri" panose="020F0502020204030204"/>
              </a:rPr>
              <a:t>mémoire, attention, capacités d’organisation, d’apprentissage</a:t>
            </a:r>
          </a:p>
          <a:p>
            <a:pPr algn="just" defTabSz="685800">
              <a:spcBef>
                <a:spcPts val="750"/>
              </a:spcBef>
              <a:buFont typeface="Wingdings" pitchFamily="2" charset="2"/>
              <a:buChar char="ü"/>
              <a:defRPr/>
            </a:pPr>
            <a:r>
              <a:rPr lang="fr-FR" sz="1900" b="1" dirty="0">
                <a:solidFill>
                  <a:sysClr val="windowText" lastClr="000000"/>
                </a:solidFill>
                <a:latin typeface="Calibri" panose="020F0502020204030204"/>
              </a:rPr>
              <a:t>Les troubles des fonctions exécutives </a:t>
            </a:r>
            <a:r>
              <a:rPr lang="fr-FR" sz="1900" dirty="0">
                <a:solidFill>
                  <a:sysClr val="windowText" lastClr="000000"/>
                </a:solidFill>
                <a:latin typeface="Calibri" panose="020F0502020204030204"/>
              </a:rPr>
              <a:t>: difficultés à initier une action, à s’organiser, à organiser les actions dans le temps</a:t>
            </a:r>
          </a:p>
          <a:p>
            <a:pPr algn="just" defTabSz="685800">
              <a:spcBef>
                <a:spcPts val="750"/>
              </a:spcBef>
              <a:buFont typeface="Wingdings" pitchFamily="2" charset="2"/>
              <a:buChar char="ü"/>
              <a:defRPr/>
            </a:pPr>
            <a:r>
              <a:rPr lang="fr-FR" sz="1900" dirty="0">
                <a:solidFill>
                  <a:sysClr val="windowText" lastClr="000000"/>
                </a:solidFill>
                <a:latin typeface="Calibri" panose="020F0502020204030204"/>
              </a:rPr>
              <a:t>Difficultés à </a:t>
            </a:r>
            <a:r>
              <a:rPr lang="fr-FR" sz="1900" b="1" dirty="0">
                <a:solidFill>
                  <a:sysClr val="windowText" lastClr="000000"/>
                </a:solidFill>
                <a:latin typeface="Calibri" panose="020F0502020204030204"/>
              </a:rPr>
              <a:t>évaluer ses capacités et ses limites</a:t>
            </a:r>
            <a:r>
              <a:rPr lang="fr-FR" sz="1900" dirty="0">
                <a:solidFill>
                  <a:sysClr val="windowText" lastClr="000000"/>
                </a:solidFill>
                <a:latin typeface="Calibri" panose="020F0502020204030204"/>
              </a:rPr>
              <a:t>, à </a:t>
            </a:r>
            <a:r>
              <a:rPr lang="fr-FR" sz="1900" b="1" dirty="0">
                <a:solidFill>
                  <a:sysClr val="windowText" lastClr="000000"/>
                </a:solidFill>
                <a:latin typeface="Calibri" panose="020F0502020204030204"/>
              </a:rPr>
              <a:t>savoir demander de l’aide</a:t>
            </a:r>
            <a:r>
              <a:rPr lang="fr-FR" sz="1900" dirty="0">
                <a:solidFill>
                  <a:sysClr val="windowText" lastClr="000000"/>
                </a:solidFill>
                <a:latin typeface="Calibri" panose="020F0502020204030204"/>
              </a:rPr>
              <a:t> en cas de besoin ou à coopérer aux soins et accompagnements,</a:t>
            </a:r>
          </a:p>
          <a:p>
            <a:pPr algn="just" defTabSz="685800">
              <a:spcBef>
                <a:spcPts val="750"/>
              </a:spcBef>
              <a:buFont typeface="Wingdings" pitchFamily="2" charset="2"/>
              <a:buChar char="ü"/>
              <a:defRPr/>
            </a:pPr>
            <a:r>
              <a:rPr lang="fr-FR" sz="1900" dirty="0">
                <a:solidFill>
                  <a:sysClr val="windowText" lastClr="000000"/>
                </a:solidFill>
                <a:latin typeface="Calibri" panose="020F0502020204030204"/>
              </a:rPr>
              <a:t>Difficultés à maîtriser son comportement (dont gérer stress et émotions)</a:t>
            </a:r>
          </a:p>
          <a:p>
            <a:pPr algn="just" defTabSz="685800">
              <a:spcBef>
                <a:spcPts val="750"/>
              </a:spcBef>
              <a:buFont typeface="Wingdings" pitchFamily="2" charset="2"/>
              <a:buChar char="ü"/>
              <a:defRPr/>
            </a:pPr>
            <a:r>
              <a:rPr lang="fr-FR" sz="1900" dirty="0">
                <a:solidFill>
                  <a:sysClr val="windowText" lastClr="000000"/>
                </a:solidFill>
                <a:latin typeface="Calibri" panose="020F0502020204030204"/>
              </a:rPr>
              <a:t>Difficultés </a:t>
            </a:r>
            <a:r>
              <a:rPr lang="fr-FR" sz="1900" b="1" dirty="0">
                <a:solidFill>
                  <a:sysClr val="windowText" lastClr="000000"/>
                </a:solidFill>
                <a:latin typeface="Calibri" panose="020F0502020204030204"/>
              </a:rPr>
              <a:t> dans les interactions sociales</a:t>
            </a:r>
            <a:endParaRPr lang="fr-FR" sz="1900" dirty="0">
              <a:solidFill>
                <a:sysClr val="windowText" lastClr="000000"/>
              </a:solidFill>
              <a:latin typeface="Calibri" panose="020F0502020204030204"/>
            </a:endParaRPr>
          </a:p>
          <a:p>
            <a:pPr algn="just" defTabSz="685800">
              <a:spcBef>
                <a:spcPts val="750"/>
              </a:spcBef>
              <a:buFont typeface="Wingdings" pitchFamily="2" charset="2"/>
              <a:buChar char="ü"/>
              <a:defRPr/>
            </a:pPr>
            <a:r>
              <a:rPr lang="fr-FR" sz="1900" b="1" dirty="0">
                <a:solidFill>
                  <a:sysClr val="windowText" lastClr="000000"/>
                </a:solidFill>
                <a:latin typeface="Calibri" panose="020F0502020204030204"/>
              </a:rPr>
              <a:t>Altération des capacités motivationnelles et des capacités d’initiative </a:t>
            </a:r>
            <a:r>
              <a:rPr lang="fr-FR" sz="1900" dirty="0">
                <a:solidFill>
                  <a:sysClr val="windowText" lastClr="000000"/>
                </a:solidFill>
                <a:latin typeface="Calibri" panose="020F0502020204030204"/>
              </a:rPr>
              <a:t> initier une action de base, anticiper, entreprendre, persévérer, besoin de stimulation, fatigabilité</a:t>
            </a:r>
          </a:p>
          <a:p>
            <a:pPr marL="171450" indent="-171450" algn="just" defTabSz="685800">
              <a:spcBef>
                <a:spcPts val="750"/>
              </a:spcBef>
              <a:defRPr/>
            </a:pPr>
            <a:r>
              <a:rPr lang="fr-FR" sz="1900" dirty="0">
                <a:solidFill>
                  <a:sysClr val="windowText" lastClr="000000"/>
                </a:solidFill>
                <a:latin typeface="Calibri" panose="020F0502020204030204"/>
              </a:rPr>
              <a:t>Parfois une incapacité à agir</a:t>
            </a:r>
          </a:p>
          <a:p>
            <a:pPr marL="171450" indent="-171450" algn="just" defTabSz="685800">
              <a:spcBef>
                <a:spcPts val="750"/>
              </a:spcBef>
              <a:defRPr/>
            </a:pPr>
            <a:r>
              <a:rPr lang="fr-FR" sz="1900" dirty="0">
                <a:solidFill>
                  <a:sysClr val="windowText" lastClr="000000"/>
                </a:solidFill>
                <a:latin typeface="Calibri" panose="020F0502020204030204"/>
              </a:rPr>
              <a:t>Un rapport singulier à la réalité</a:t>
            </a:r>
          </a:p>
          <a:p>
            <a:pPr marL="171450" indent="-171450" algn="just" defTabSz="685800">
              <a:spcBef>
                <a:spcPts val="750"/>
              </a:spcBef>
              <a:defRPr/>
            </a:pPr>
            <a:endParaRPr lang="fr-FR" sz="1900" dirty="0">
              <a:solidFill>
                <a:sysClr val="windowText" lastClr="000000"/>
              </a:solidFill>
              <a:latin typeface="Calibri" panose="020F0502020204030204"/>
            </a:endParaRPr>
          </a:p>
          <a:p>
            <a:pPr marL="171450" indent="-171450" defTabSz="685800">
              <a:spcBef>
                <a:spcPts val="750"/>
              </a:spcBef>
              <a:defRPr/>
            </a:pPr>
            <a:endParaRPr lang="fr-FR" sz="2100" dirty="0">
              <a:solidFill>
                <a:sysClr val="windowText" lastClr="000000"/>
              </a:solidFill>
              <a:latin typeface="Calibri" panose="020F0502020204030204"/>
            </a:endParaRPr>
          </a:p>
          <a:p>
            <a:pPr marL="171450" indent="-171450" defTabSz="685800">
              <a:spcBef>
                <a:spcPts val="750"/>
              </a:spcBef>
              <a:defRPr/>
            </a:pPr>
            <a:endParaRPr lang="fr-FR" sz="2100" dirty="0">
              <a:solidFill>
                <a:sysClr val="windowText" lastClr="000000"/>
              </a:solidFill>
              <a:latin typeface="Calibri" panose="020F0502020204030204"/>
            </a:endParaRPr>
          </a:p>
        </p:txBody>
      </p:sp>
    </p:spTree>
    <p:extLst>
      <p:ext uri="{BB962C8B-B14F-4D97-AF65-F5344CB8AC3E}">
        <p14:creationId xmlns:p14="http://schemas.microsoft.com/office/powerpoint/2010/main" val="246187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2acc56bf5_2_436"/>
          <p:cNvSpPr/>
          <p:nvPr/>
        </p:nvSpPr>
        <p:spPr>
          <a:xfrm>
            <a:off x="459000" y="9289194"/>
            <a:ext cx="4806315" cy="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8" name="Google Shape;238;gf2acc56bf5_2_436"/>
          <p:cNvSpPr/>
          <p:nvPr/>
        </p:nvSpPr>
        <p:spPr>
          <a:xfrm rot="10800000" flipH="1">
            <a:off x="654066" y="5634914"/>
            <a:ext cx="6921094" cy="8055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1" name="Google Shape;241;gf2acc56bf5_2_436"/>
          <p:cNvSpPr/>
          <p:nvPr/>
        </p:nvSpPr>
        <p:spPr>
          <a:xfrm>
            <a:off x="1176607" y="1015214"/>
            <a:ext cx="7310168" cy="978338"/>
          </a:xfrm>
          <a:prstGeom prst="rect">
            <a:avLst/>
          </a:prstGeom>
          <a:noFill/>
          <a:ln>
            <a:noFill/>
          </a:ln>
        </p:spPr>
        <p:txBody>
          <a:bodyPr spcFirstLastPara="1" wrap="square" lIns="68569" tIns="34275" rIns="68569" bIns="34275" anchor="t" anchorCtr="0">
            <a:noAutofit/>
          </a:bodyPr>
          <a:lstStyle/>
          <a:p>
            <a:pPr lvl="0">
              <a:buSzPts val="3600"/>
            </a:pPr>
            <a:endParaRPr sz="2700" dirty="0">
              <a:solidFill>
                <a:schemeClr val="dk1"/>
              </a:solidFill>
              <a:latin typeface="Calibri"/>
              <a:ea typeface="Calibri"/>
              <a:cs typeface="Calibri"/>
              <a:sym typeface="Calibri"/>
            </a:endParaRPr>
          </a:p>
        </p:txBody>
      </p:sp>
      <p:sp>
        <p:nvSpPr>
          <p:cNvPr id="242" name="Google Shape;242;gf2acc56bf5_2_436"/>
          <p:cNvSpPr txBox="1"/>
          <p:nvPr/>
        </p:nvSpPr>
        <p:spPr>
          <a:xfrm>
            <a:off x="1482629" y="2333330"/>
            <a:ext cx="6159150" cy="279692"/>
          </a:xfrm>
          <a:prstGeom prst="rect">
            <a:avLst/>
          </a:prstGeom>
          <a:noFill/>
          <a:ln>
            <a:noFill/>
          </a:ln>
        </p:spPr>
        <p:txBody>
          <a:bodyPr spcFirstLastPara="1" wrap="square" lIns="0" tIns="9525" rIns="0" bIns="0" anchor="t" anchorCtr="0">
            <a:spAutoFit/>
          </a:bodyPr>
          <a:lstStyle/>
          <a:p>
            <a:pPr marL="9525" marR="3810">
              <a:lnSpc>
                <a:spcPct val="129600"/>
              </a:lnSpc>
              <a:buClr>
                <a:srgbClr val="000000"/>
              </a:buClr>
              <a:buSzPts val="1800"/>
            </a:pPr>
            <a:endParaRPr sz="1350">
              <a:solidFill>
                <a:srgbClr val="000000"/>
              </a:solidFill>
              <a:latin typeface="Trebuchet MS"/>
              <a:ea typeface="Trebuchet MS"/>
              <a:cs typeface="Trebuchet MS"/>
              <a:sym typeface="Trebuchet MS"/>
            </a:endParaRPr>
          </a:p>
        </p:txBody>
      </p:sp>
      <p:sp>
        <p:nvSpPr>
          <p:cNvPr id="244" name="Google Shape;244;gf2acc56bf5_2_436"/>
          <p:cNvSpPr txBox="1"/>
          <p:nvPr/>
        </p:nvSpPr>
        <p:spPr>
          <a:xfrm>
            <a:off x="1600950" y="2390063"/>
            <a:ext cx="5132250" cy="415476"/>
          </a:xfrm>
          <a:prstGeom prst="rect">
            <a:avLst/>
          </a:prstGeom>
          <a:noFill/>
          <a:ln>
            <a:noFill/>
          </a:ln>
        </p:spPr>
        <p:txBody>
          <a:bodyPr spcFirstLastPara="1" wrap="square" lIns="68569" tIns="68569" rIns="68569" bIns="68569" anchor="t" anchorCtr="0">
            <a:spAutoFit/>
          </a:bodyPr>
          <a:lstStyle/>
          <a:p>
            <a:endParaRPr>
              <a:solidFill>
                <a:schemeClr val="dk1"/>
              </a:solidFill>
              <a:latin typeface="Trebuchet MS"/>
              <a:ea typeface="Trebuchet MS"/>
              <a:cs typeface="Trebuchet MS"/>
              <a:sym typeface="Trebuchet MS"/>
            </a:endParaRPr>
          </a:p>
        </p:txBody>
      </p:sp>
      <p:sp>
        <p:nvSpPr>
          <p:cNvPr id="11" name="Titre 1">
            <a:extLst>
              <a:ext uri="{FF2B5EF4-FFF2-40B4-BE49-F238E27FC236}">
                <a16:creationId xmlns:a16="http://schemas.microsoft.com/office/drawing/2014/main" id="{BE4B3E28-091D-4ADF-8911-0B242627D069}"/>
              </a:ext>
            </a:extLst>
          </p:cNvPr>
          <p:cNvSpPr txBox="1">
            <a:spLocks/>
          </p:cNvSpPr>
          <p:nvPr/>
        </p:nvSpPr>
        <p:spPr>
          <a:xfrm>
            <a:off x="323528" y="702935"/>
            <a:ext cx="8605231" cy="91721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400" b="1" dirty="0">
                <a:solidFill>
                  <a:srgbClr val="293896"/>
                </a:solidFill>
                <a:latin typeface="Trebuchet MS"/>
                <a:ea typeface="+mj-ea"/>
              </a:rPr>
              <a:t>D’autres facteurs pouvant majorer les retentissements</a:t>
            </a:r>
          </a:p>
        </p:txBody>
      </p:sp>
      <p:sp>
        <p:nvSpPr>
          <p:cNvPr id="12" name="Espace réservé du contenu 2">
            <a:extLst>
              <a:ext uri="{FF2B5EF4-FFF2-40B4-BE49-F238E27FC236}">
                <a16:creationId xmlns:a16="http://schemas.microsoft.com/office/drawing/2014/main" id="{A2CBDEBC-1F49-48CC-86DE-C08AAC809F93}"/>
              </a:ext>
            </a:extLst>
          </p:cNvPr>
          <p:cNvSpPr txBox="1">
            <a:spLocks/>
          </p:cNvSpPr>
          <p:nvPr/>
        </p:nvSpPr>
        <p:spPr>
          <a:xfrm>
            <a:off x="734623" y="1340769"/>
            <a:ext cx="7695002" cy="481429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spcBef>
                <a:spcPts val="750"/>
              </a:spcBef>
              <a:defRPr/>
            </a:pPr>
            <a:r>
              <a:rPr lang="fr-FR" sz="1800" b="1" dirty="0">
                <a:solidFill>
                  <a:sysClr val="windowText" lastClr="000000"/>
                </a:solidFill>
                <a:latin typeface="Calibri" panose="020F0502020204030204"/>
              </a:rPr>
              <a:t>Effets secondaires des traitements </a:t>
            </a:r>
            <a:r>
              <a:rPr lang="fr-FR" sz="1800" dirty="0">
                <a:solidFill>
                  <a:sysClr val="windowText" lastClr="000000"/>
                </a:solidFill>
                <a:latin typeface="Calibri" panose="020F0502020204030204"/>
              </a:rPr>
              <a:t>médicamenteux : prise de poids, rigidité des muscles, tremblements, fatigue, troubles métaboliques, troubles cognitifs surajoutés….</a:t>
            </a:r>
          </a:p>
          <a:p>
            <a:pPr marL="171450" indent="-171450" algn="just" defTabSz="685800">
              <a:spcBef>
                <a:spcPts val="750"/>
              </a:spcBef>
              <a:defRPr/>
            </a:pPr>
            <a:r>
              <a:rPr lang="fr-FR" sz="1800" b="1" dirty="0">
                <a:solidFill>
                  <a:sysClr val="windowText" lastClr="000000"/>
                </a:solidFill>
                <a:latin typeface="Calibri" panose="020F0502020204030204"/>
              </a:rPr>
              <a:t>Effets des hospitalisations ou des soins au long cours </a:t>
            </a:r>
            <a:r>
              <a:rPr lang="fr-FR" sz="1800" dirty="0">
                <a:solidFill>
                  <a:sysClr val="windowText" lastClr="000000"/>
                </a:solidFill>
                <a:latin typeface="Calibri" panose="020F0502020204030204"/>
              </a:rPr>
              <a:t>( majoration des limitations d’activités et restrictions de participation sociale, risque de stigmatisation, de rejet ou d’exclusion sociale) </a:t>
            </a:r>
          </a:p>
          <a:p>
            <a:pPr marL="171450" indent="-171450" algn="just" defTabSz="685800">
              <a:spcBef>
                <a:spcPts val="750"/>
              </a:spcBef>
              <a:defRPr/>
            </a:pPr>
            <a:r>
              <a:rPr lang="fr-FR" sz="1800" b="1" dirty="0">
                <a:solidFill>
                  <a:sysClr val="windowText" lastClr="000000"/>
                </a:solidFill>
                <a:latin typeface="Calibri" panose="020F0502020204030204"/>
              </a:rPr>
              <a:t>Abus de substances </a:t>
            </a:r>
          </a:p>
          <a:p>
            <a:pPr marL="171450" indent="-171450" algn="just" defTabSz="685800">
              <a:spcBef>
                <a:spcPts val="750"/>
              </a:spcBef>
              <a:defRPr/>
            </a:pPr>
            <a:r>
              <a:rPr lang="fr-FR" sz="1800" dirty="0">
                <a:solidFill>
                  <a:sysClr val="windowText" lastClr="000000"/>
                </a:solidFill>
                <a:latin typeface="Calibri" panose="020F0502020204030204"/>
              </a:rPr>
              <a:t>Les </a:t>
            </a:r>
            <a:r>
              <a:rPr lang="fr-FR" sz="1800" b="1" dirty="0">
                <a:solidFill>
                  <a:sysClr val="windowText" lastClr="000000"/>
                </a:solidFill>
                <a:latin typeface="Calibri" panose="020F0502020204030204"/>
              </a:rPr>
              <a:t>comorbidités</a:t>
            </a:r>
            <a:r>
              <a:rPr lang="fr-FR" sz="1800" dirty="0">
                <a:solidFill>
                  <a:sysClr val="windowText" lastClr="000000"/>
                </a:solidFill>
                <a:latin typeface="Calibri" panose="020F0502020204030204"/>
              </a:rPr>
              <a:t>, état physique fragile, mauvais accès aux soins somatiques</a:t>
            </a:r>
          </a:p>
          <a:p>
            <a:pPr marL="171450" indent="-171450" algn="just" defTabSz="685800">
              <a:spcBef>
                <a:spcPts val="750"/>
              </a:spcBef>
              <a:defRPr/>
            </a:pPr>
            <a:r>
              <a:rPr lang="fr-FR" sz="1800" dirty="0">
                <a:solidFill>
                  <a:sysClr val="windowText" lastClr="000000"/>
                </a:solidFill>
                <a:latin typeface="Calibri" panose="020F0502020204030204"/>
              </a:rPr>
              <a:t>La difficile et </a:t>
            </a:r>
            <a:r>
              <a:rPr lang="fr-FR" sz="1800" b="1" dirty="0">
                <a:solidFill>
                  <a:sysClr val="windowText" lastClr="000000"/>
                </a:solidFill>
                <a:latin typeface="Calibri" panose="020F0502020204030204"/>
              </a:rPr>
              <a:t>douloureuse prise de conscience </a:t>
            </a:r>
            <a:r>
              <a:rPr lang="fr-FR" sz="1800" dirty="0">
                <a:solidFill>
                  <a:sysClr val="windowText" lastClr="000000"/>
                </a:solidFill>
                <a:latin typeface="Calibri" panose="020F0502020204030204"/>
              </a:rPr>
              <a:t>des troubles psychiques et de leurs incidences sur la vie quotidienne (d’où isolement, non accès ou accès tardif ou refus de recourir à des aides spécifiques, non acceptation des accompagnements proposés)</a:t>
            </a:r>
          </a:p>
        </p:txBody>
      </p:sp>
    </p:spTree>
    <p:extLst>
      <p:ext uri="{BB962C8B-B14F-4D97-AF65-F5344CB8AC3E}">
        <p14:creationId xmlns:p14="http://schemas.microsoft.com/office/powerpoint/2010/main" val="27461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2acc56bf5_2_436"/>
          <p:cNvSpPr/>
          <p:nvPr/>
        </p:nvSpPr>
        <p:spPr>
          <a:xfrm>
            <a:off x="459000" y="9289194"/>
            <a:ext cx="4806315" cy="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8" name="Google Shape;238;gf2acc56bf5_2_436"/>
          <p:cNvSpPr/>
          <p:nvPr/>
        </p:nvSpPr>
        <p:spPr>
          <a:xfrm rot="10800000" flipH="1">
            <a:off x="654066" y="5634914"/>
            <a:ext cx="6921094" cy="8055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1" name="Google Shape;241;gf2acc56bf5_2_436"/>
          <p:cNvSpPr/>
          <p:nvPr/>
        </p:nvSpPr>
        <p:spPr>
          <a:xfrm>
            <a:off x="968047" y="968747"/>
            <a:ext cx="7310168" cy="978338"/>
          </a:xfrm>
          <a:prstGeom prst="rect">
            <a:avLst/>
          </a:prstGeom>
          <a:noFill/>
          <a:ln>
            <a:noFill/>
          </a:ln>
        </p:spPr>
        <p:txBody>
          <a:bodyPr spcFirstLastPara="1" wrap="square" lIns="68569" tIns="34275" rIns="68569" bIns="34275" anchor="t" anchorCtr="0">
            <a:noAutofit/>
          </a:bodyPr>
          <a:lstStyle/>
          <a:p>
            <a:pPr lvl="0">
              <a:buSzPts val="3600"/>
            </a:pPr>
            <a:endParaRPr sz="2700" dirty="0">
              <a:solidFill>
                <a:schemeClr val="dk1"/>
              </a:solidFill>
              <a:latin typeface="Calibri"/>
              <a:ea typeface="Calibri"/>
              <a:cs typeface="Calibri"/>
              <a:sym typeface="Calibri"/>
            </a:endParaRPr>
          </a:p>
        </p:txBody>
      </p:sp>
      <p:sp>
        <p:nvSpPr>
          <p:cNvPr id="242" name="Google Shape;242;gf2acc56bf5_2_436"/>
          <p:cNvSpPr txBox="1"/>
          <p:nvPr/>
        </p:nvSpPr>
        <p:spPr>
          <a:xfrm>
            <a:off x="1482629" y="2333330"/>
            <a:ext cx="6159150" cy="279692"/>
          </a:xfrm>
          <a:prstGeom prst="rect">
            <a:avLst/>
          </a:prstGeom>
          <a:noFill/>
          <a:ln>
            <a:noFill/>
          </a:ln>
        </p:spPr>
        <p:txBody>
          <a:bodyPr spcFirstLastPara="1" wrap="square" lIns="0" tIns="9525" rIns="0" bIns="0" anchor="t" anchorCtr="0">
            <a:spAutoFit/>
          </a:bodyPr>
          <a:lstStyle/>
          <a:p>
            <a:pPr marL="9525" marR="3810">
              <a:lnSpc>
                <a:spcPct val="129600"/>
              </a:lnSpc>
              <a:buClr>
                <a:srgbClr val="000000"/>
              </a:buClr>
              <a:buSzPts val="1800"/>
            </a:pPr>
            <a:endParaRPr sz="1350">
              <a:solidFill>
                <a:srgbClr val="000000"/>
              </a:solidFill>
              <a:latin typeface="Trebuchet MS"/>
              <a:ea typeface="Trebuchet MS"/>
              <a:cs typeface="Trebuchet MS"/>
              <a:sym typeface="Trebuchet MS"/>
            </a:endParaRPr>
          </a:p>
        </p:txBody>
      </p:sp>
      <p:sp>
        <p:nvSpPr>
          <p:cNvPr id="244" name="Google Shape;244;gf2acc56bf5_2_436"/>
          <p:cNvSpPr txBox="1"/>
          <p:nvPr/>
        </p:nvSpPr>
        <p:spPr>
          <a:xfrm>
            <a:off x="1600950" y="2390063"/>
            <a:ext cx="5132250" cy="415476"/>
          </a:xfrm>
          <a:prstGeom prst="rect">
            <a:avLst/>
          </a:prstGeom>
          <a:noFill/>
          <a:ln>
            <a:noFill/>
          </a:ln>
        </p:spPr>
        <p:txBody>
          <a:bodyPr spcFirstLastPara="1" wrap="square" lIns="68569" tIns="68569" rIns="68569" bIns="68569" anchor="t" anchorCtr="0">
            <a:spAutoFit/>
          </a:bodyPr>
          <a:lstStyle/>
          <a:p>
            <a:endParaRPr>
              <a:solidFill>
                <a:schemeClr val="dk1"/>
              </a:solidFill>
              <a:latin typeface="Trebuchet MS"/>
              <a:ea typeface="Trebuchet MS"/>
              <a:cs typeface="Trebuchet MS"/>
              <a:sym typeface="Trebuchet MS"/>
            </a:endParaRPr>
          </a:p>
        </p:txBody>
      </p:sp>
      <p:pic>
        <p:nvPicPr>
          <p:cNvPr id="255" name="Google Shape;255;gf2acc56bf5_2_436"/>
          <p:cNvPicPr preferRelativeResize="0"/>
          <p:nvPr/>
        </p:nvPicPr>
        <p:blipFill>
          <a:blip r:embed="rId3">
            <a:alphaModFix/>
          </a:blip>
          <a:stretch>
            <a:fillRect/>
          </a:stretch>
        </p:blipFill>
        <p:spPr>
          <a:xfrm>
            <a:off x="8161256" y="5127255"/>
            <a:ext cx="921150" cy="921167"/>
          </a:xfrm>
          <a:prstGeom prst="rect">
            <a:avLst/>
          </a:prstGeom>
          <a:noFill/>
          <a:ln>
            <a:noFill/>
          </a:ln>
        </p:spPr>
      </p:pic>
      <p:sp>
        <p:nvSpPr>
          <p:cNvPr id="11" name="Titre 1">
            <a:extLst>
              <a:ext uri="{FF2B5EF4-FFF2-40B4-BE49-F238E27FC236}">
                <a16:creationId xmlns:a16="http://schemas.microsoft.com/office/drawing/2014/main" id="{5D792E49-DD30-4A9C-9DAD-35A1A12DAF8C}"/>
              </a:ext>
            </a:extLst>
          </p:cNvPr>
          <p:cNvSpPr txBox="1">
            <a:spLocks/>
          </p:cNvSpPr>
          <p:nvPr/>
        </p:nvSpPr>
        <p:spPr>
          <a:xfrm>
            <a:off x="1070759" y="673828"/>
            <a:ext cx="8011647" cy="55998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000" b="1" dirty="0">
                <a:solidFill>
                  <a:srgbClr val="293896"/>
                </a:solidFill>
                <a:latin typeface="Trebuchet MS"/>
                <a:ea typeface="+mj-ea"/>
              </a:rPr>
              <a:t>Des déterminants liés à l’environnement</a:t>
            </a:r>
          </a:p>
        </p:txBody>
      </p:sp>
      <p:sp>
        <p:nvSpPr>
          <p:cNvPr id="12" name="Espace réservé du contenu 2">
            <a:extLst>
              <a:ext uri="{FF2B5EF4-FFF2-40B4-BE49-F238E27FC236}">
                <a16:creationId xmlns:a16="http://schemas.microsoft.com/office/drawing/2014/main" id="{F9DDEBE8-0585-4AB8-B64B-F5A596CBBC7F}"/>
              </a:ext>
            </a:extLst>
          </p:cNvPr>
          <p:cNvSpPr txBox="1">
            <a:spLocks/>
          </p:cNvSpPr>
          <p:nvPr/>
        </p:nvSpPr>
        <p:spPr>
          <a:xfrm>
            <a:off x="1092994" y="1741019"/>
            <a:ext cx="7549587" cy="3893772"/>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fr-FR" sz="2100" b="1" dirty="0">
                <a:solidFill>
                  <a:sysClr val="windowText" lastClr="000000"/>
                </a:solidFill>
                <a:highlight>
                  <a:srgbClr val="FFCCCC"/>
                </a:highlight>
                <a:latin typeface="Calibri" panose="020F0502020204030204"/>
              </a:rPr>
              <a:t>Le contexte de vie</a:t>
            </a:r>
          </a:p>
          <a:p>
            <a:pPr marL="0" indent="0" defTabSz="685800">
              <a:spcBef>
                <a:spcPts val="750"/>
              </a:spcBef>
              <a:buNone/>
              <a:defRPr/>
            </a:pPr>
            <a:r>
              <a:rPr lang="fr-FR" sz="2100" dirty="0">
                <a:solidFill>
                  <a:sysClr val="windowText" lastClr="000000"/>
                </a:solidFill>
                <a:latin typeface="Calibri" panose="020F0502020204030204"/>
              </a:rPr>
              <a:t>Logement, accompagnement, disponibilité des transports, accessibilité</a:t>
            </a:r>
          </a:p>
          <a:p>
            <a:pPr marL="0" indent="0" defTabSz="685800">
              <a:spcBef>
                <a:spcPts val="750"/>
              </a:spcBef>
              <a:buNone/>
              <a:defRPr/>
            </a:pPr>
            <a:r>
              <a:rPr lang="fr-FR" sz="2100" dirty="0">
                <a:solidFill>
                  <a:sysClr val="windowText" lastClr="000000"/>
                </a:solidFill>
                <a:latin typeface="Calibri" panose="020F0502020204030204"/>
              </a:rPr>
              <a:t>Accès aux lieux de soins et aux divers soins (de réhabilitation, somatiques), </a:t>
            </a:r>
          </a:p>
          <a:p>
            <a:pPr marL="0" indent="0" defTabSz="685800">
              <a:spcBef>
                <a:spcPts val="750"/>
              </a:spcBef>
              <a:buNone/>
              <a:defRPr/>
            </a:pPr>
            <a:r>
              <a:rPr lang="fr-FR" sz="2100" dirty="0">
                <a:solidFill>
                  <a:sysClr val="windowText" lastClr="000000"/>
                </a:solidFill>
                <a:latin typeface="Calibri" panose="020F0502020204030204"/>
              </a:rPr>
              <a:t>A des activités, voire à une insertion professionnelle</a:t>
            </a:r>
          </a:p>
          <a:p>
            <a:pPr marL="0" indent="0" defTabSz="685800">
              <a:spcBef>
                <a:spcPts val="750"/>
              </a:spcBef>
              <a:buNone/>
              <a:defRPr/>
            </a:pPr>
            <a:endParaRPr lang="fr-FR" sz="2100" dirty="0">
              <a:solidFill>
                <a:sysClr val="windowText" lastClr="000000"/>
              </a:solidFill>
              <a:latin typeface="Calibri" panose="020F0502020204030204"/>
            </a:endParaRPr>
          </a:p>
          <a:p>
            <a:pPr marL="171450" indent="-171450" defTabSz="685800">
              <a:spcBef>
                <a:spcPts val="750"/>
              </a:spcBef>
              <a:defRPr/>
            </a:pPr>
            <a:r>
              <a:rPr lang="fr-FR" sz="2100" b="1" dirty="0">
                <a:solidFill>
                  <a:sysClr val="windowText" lastClr="000000"/>
                </a:solidFill>
                <a:highlight>
                  <a:srgbClr val="FFCCCC"/>
                </a:highlight>
                <a:latin typeface="Calibri" panose="020F0502020204030204"/>
              </a:rPr>
              <a:t>Les ressources financières</a:t>
            </a:r>
          </a:p>
          <a:p>
            <a:pPr marL="0" indent="0" defTabSz="685800">
              <a:spcBef>
                <a:spcPts val="750"/>
              </a:spcBef>
              <a:buNone/>
              <a:defRPr/>
            </a:pPr>
            <a:r>
              <a:rPr lang="fr-FR" sz="2100" dirty="0">
                <a:solidFill>
                  <a:sysClr val="windowText" lastClr="000000"/>
                </a:solidFill>
                <a:latin typeface="Calibri" panose="020F0502020204030204"/>
              </a:rPr>
              <a:t>conditionnent l’accès et le maintien dans le logement, l’hygiène de vie – alimentation, hygiène, santé physique-.</a:t>
            </a:r>
          </a:p>
          <a:p>
            <a:pPr marL="0" indent="0" defTabSz="685800">
              <a:spcBef>
                <a:spcPts val="750"/>
              </a:spcBef>
              <a:buNone/>
              <a:defRPr/>
            </a:pPr>
            <a:endParaRPr lang="fr-FR" sz="2100" dirty="0">
              <a:solidFill>
                <a:sysClr val="windowText" lastClr="000000"/>
              </a:solidFill>
              <a:latin typeface="Calibri" panose="020F0502020204030204"/>
            </a:endParaRPr>
          </a:p>
          <a:p>
            <a:pPr marL="171450" indent="-171450" defTabSz="685800">
              <a:spcBef>
                <a:spcPts val="750"/>
              </a:spcBef>
              <a:defRPr/>
            </a:pPr>
            <a:r>
              <a:rPr lang="fr-FR" sz="2100" b="1" dirty="0">
                <a:solidFill>
                  <a:sysClr val="windowText" lastClr="000000"/>
                </a:solidFill>
                <a:highlight>
                  <a:srgbClr val="FFCCCC"/>
                </a:highlight>
                <a:latin typeface="Calibri" panose="020F0502020204030204"/>
              </a:rPr>
              <a:t>L’environnement social</a:t>
            </a:r>
          </a:p>
          <a:p>
            <a:pPr marL="171450" indent="-171450" defTabSz="685800">
              <a:spcBef>
                <a:spcPts val="750"/>
              </a:spcBef>
              <a:buFontTx/>
              <a:buChar char="-"/>
              <a:defRPr/>
            </a:pPr>
            <a:r>
              <a:rPr lang="fr-FR" sz="2100" dirty="0">
                <a:solidFill>
                  <a:sysClr val="windowText" lastClr="000000"/>
                </a:solidFill>
                <a:latin typeface="Calibri" panose="020F0502020204030204"/>
              </a:rPr>
              <a:t>famille,  professionnels de l’accompagnement social et/ou médico-social.</a:t>
            </a:r>
          </a:p>
          <a:p>
            <a:pPr marL="171450" indent="-171450" defTabSz="685800">
              <a:spcBef>
                <a:spcPts val="750"/>
              </a:spcBef>
              <a:buFontTx/>
              <a:buChar char="-"/>
              <a:defRPr/>
            </a:pPr>
            <a:r>
              <a:rPr lang="fr-FR" sz="2100" dirty="0">
                <a:solidFill>
                  <a:sysClr val="windowText" lastClr="000000"/>
                </a:solidFill>
                <a:latin typeface="Calibri" panose="020F0502020204030204"/>
              </a:rPr>
              <a:t> la société, ses stéréotypes : la stigmatisation et le rejet dont sont victimes les personnes vivant avec des troubles psychiques entraînent des discriminations, et souvent le déni des troubles, un non-recours aux soins et aux demandes d’aides.</a:t>
            </a:r>
          </a:p>
        </p:txBody>
      </p:sp>
    </p:spTree>
    <p:extLst>
      <p:ext uri="{BB962C8B-B14F-4D97-AF65-F5344CB8AC3E}">
        <p14:creationId xmlns:p14="http://schemas.microsoft.com/office/powerpoint/2010/main" val="204584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31FCD7-3A8B-D8DA-F53F-B148760A7E46}"/>
              </a:ext>
            </a:extLst>
          </p:cNvPr>
          <p:cNvSpPr>
            <a:spLocks noGrp="1"/>
          </p:cNvSpPr>
          <p:nvPr>
            <p:ph type="title"/>
          </p:nvPr>
        </p:nvSpPr>
        <p:spPr>
          <a:solidFill>
            <a:srgbClr val="FFFF00"/>
          </a:solidFill>
          <a:ln>
            <a:solidFill>
              <a:schemeClr val="tx2">
                <a:lumMod val="40000"/>
                <a:lumOff val="60000"/>
              </a:schemeClr>
            </a:solidFill>
          </a:ln>
        </p:spPr>
        <p:txBody>
          <a:bodyPr/>
          <a:lstStyle/>
          <a:p>
            <a:r>
              <a:rPr lang="fr-FR" dirty="0"/>
              <a:t>Les étapes du  traitement de la demande par la MDPH</a:t>
            </a:r>
          </a:p>
        </p:txBody>
      </p:sp>
      <p:sp>
        <p:nvSpPr>
          <p:cNvPr id="3" name="Espace réservé du contenu 2">
            <a:extLst>
              <a:ext uri="{FF2B5EF4-FFF2-40B4-BE49-F238E27FC236}">
                <a16:creationId xmlns:a16="http://schemas.microsoft.com/office/drawing/2014/main" id="{485799B7-1E19-9620-7FE0-1D5D48D1EFDB}"/>
              </a:ext>
            </a:extLst>
          </p:cNvPr>
          <p:cNvSpPr>
            <a:spLocks noGrp="1"/>
          </p:cNvSpPr>
          <p:nvPr>
            <p:ph idx="1"/>
          </p:nvPr>
        </p:nvSpPr>
        <p:spPr>
          <a:ln>
            <a:solidFill>
              <a:schemeClr val="tx2">
                <a:lumMod val="40000"/>
                <a:lumOff val="60000"/>
              </a:schemeClr>
            </a:solidFill>
          </a:ln>
        </p:spPr>
        <p:txBody>
          <a:bodyPr/>
          <a:lstStyle/>
          <a:p>
            <a:pPr>
              <a:buFont typeface="Wingdings" pitchFamily="2" charset="2"/>
              <a:buChar char="Ø"/>
            </a:pPr>
            <a:r>
              <a:rPr lang="fr-FR" b="0" dirty="0"/>
              <a:t>Informations nécessaires au traitement de la demande</a:t>
            </a:r>
          </a:p>
          <a:p>
            <a:pPr>
              <a:buFont typeface="Wingdings" pitchFamily="2" charset="2"/>
              <a:buChar char="Ø"/>
            </a:pPr>
            <a:r>
              <a:rPr lang="fr-FR" b="0" dirty="0"/>
              <a:t>Les différentes étapes :</a:t>
            </a:r>
          </a:p>
          <a:p>
            <a:pPr lvl="1"/>
            <a:r>
              <a:rPr lang="fr-FR" b="0" dirty="0"/>
              <a:t>La personne entre-t-elle dans le champ du handicap ?</a:t>
            </a:r>
          </a:p>
          <a:p>
            <a:pPr lvl="1"/>
            <a:r>
              <a:rPr lang="fr-FR" b="0" dirty="0"/>
              <a:t>L’évaluation de la situation</a:t>
            </a:r>
          </a:p>
          <a:p>
            <a:pPr lvl="1"/>
            <a:r>
              <a:rPr lang="fr-FR" b="0" dirty="0"/>
              <a:t>La mise en évidence des besoins</a:t>
            </a:r>
          </a:p>
          <a:p>
            <a:pPr lvl="1"/>
            <a:r>
              <a:rPr lang="fr-FR" b="0" dirty="0"/>
              <a:t>L’élaboration du plan personnalisé de compensation (critères réglementaires d’ouverture des droits)</a:t>
            </a:r>
          </a:p>
          <a:p>
            <a:pPr lvl="1"/>
            <a:r>
              <a:rPr lang="fr-FR" b="0" dirty="0"/>
              <a:t>Le passage en CDAPH, commission décisionnaire</a:t>
            </a:r>
          </a:p>
          <a:p>
            <a:pPr lvl="1"/>
            <a:r>
              <a:rPr lang="fr-FR" b="0" dirty="0"/>
              <a:t>L’envoi de la notification de décision </a:t>
            </a:r>
          </a:p>
          <a:p>
            <a:pPr lvl="1"/>
            <a:r>
              <a:rPr lang="fr-FR" b="0" dirty="0"/>
              <a:t>Le traitement des recours</a:t>
            </a:r>
          </a:p>
        </p:txBody>
      </p:sp>
      <p:sp>
        <p:nvSpPr>
          <p:cNvPr id="4" name="Espace réservé de la date 3">
            <a:extLst>
              <a:ext uri="{FF2B5EF4-FFF2-40B4-BE49-F238E27FC236}">
                <a16:creationId xmlns:a16="http://schemas.microsoft.com/office/drawing/2014/main" id="{2002BD12-AB0B-C500-91D8-E42C412DDC89}"/>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4B118737-2F2E-51B7-BCB0-7FACBD7F66E4}"/>
              </a:ext>
            </a:extLst>
          </p:cNvPr>
          <p:cNvSpPr>
            <a:spLocks noGrp="1"/>
          </p:cNvSpPr>
          <p:nvPr>
            <p:ph type="sldNum" sz="quarter" idx="12"/>
          </p:nvPr>
        </p:nvSpPr>
        <p:spPr/>
        <p:txBody>
          <a:bodyPr/>
          <a:lstStyle/>
          <a:p>
            <a:fld id="{C8100989-B75F-4602-84D8-19856CD6A586}" type="slidenum">
              <a:rPr lang="fr-FR" smtClean="0"/>
              <a:pPr/>
              <a:t>15</a:t>
            </a:fld>
            <a:endParaRPr lang="fr-FR" dirty="0"/>
          </a:p>
        </p:txBody>
      </p:sp>
    </p:spTree>
    <p:extLst>
      <p:ext uri="{BB962C8B-B14F-4D97-AF65-F5344CB8AC3E}">
        <p14:creationId xmlns:p14="http://schemas.microsoft.com/office/powerpoint/2010/main" val="418389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fr-FR" dirty="0">
                <a:highlight>
                  <a:srgbClr val="FFFF00"/>
                </a:highlight>
              </a:rPr>
              <a:t>Les informations pertinentes dont a besoin  la MDPH</a:t>
            </a:r>
          </a:p>
        </p:txBody>
      </p:sp>
      <p:sp>
        <p:nvSpPr>
          <p:cNvPr id="100355" name="Rectangle 3"/>
          <p:cNvSpPr>
            <a:spLocks noGrp="1" noChangeArrowheads="1"/>
          </p:cNvSpPr>
          <p:nvPr>
            <p:ph type="body" idx="1"/>
          </p:nvPr>
        </p:nvSpPr>
        <p:spPr>
          <a:xfrm>
            <a:off x="899592" y="1340768"/>
            <a:ext cx="8064896" cy="4752528"/>
          </a:xfrm>
        </p:spPr>
        <p:txBody>
          <a:bodyPr>
            <a:normAutofit fontScale="85000" lnSpcReduction="20000"/>
          </a:bodyPr>
          <a:lstStyle/>
          <a:p>
            <a:endParaRPr lang="fr-FR" sz="2000" b="0" dirty="0"/>
          </a:p>
          <a:p>
            <a:r>
              <a:rPr lang="fr-FR" sz="2000" dirty="0"/>
              <a:t>Elles découlent de la définition du handicap</a:t>
            </a:r>
          </a:p>
          <a:p>
            <a:pPr marL="625475" indent="-265113">
              <a:buClr>
                <a:srgbClr val="5AAB45"/>
              </a:buClr>
              <a:buFont typeface="Wingdings" panose="05000000000000000000" pitchFamily="2" charset="2"/>
              <a:buChar char="ü"/>
            </a:pPr>
            <a:r>
              <a:rPr lang="fr-FR" sz="2000" b="0" dirty="0"/>
              <a:t>Les altérations de fonctions</a:t>
            </a:r>
          </a:p>
          <a:p>
            <a:pPr marL="625475" indent="-265113">
              <a:buClr>
                <a:srgbClr val="5AAB45"/>
              </a:buClr>
              <a:buFont typeface="Wingdings" panose="05000000000000000000" pitchFamily="2" charset="2"/>
              <a:buChar char="ü"/>
            </a:pPr>
            <a:r>
              <a:rPr lang="fr-FR" sz="2000" b="0" dirty="0"/>
              <a:t>limitations d’activités et restrictions de participation (pour les dimensions de vie de la personne : famille, logement, déplacements, scolarité, emploi, entretien personnel, communication….),</a:t>
            </a:r>
          </a:p>
          <a:p>
            <a:pPr marL="625475" indent="-265113">
              <a:buClr>
                <a:srgbClr val="5AAB45"/>
              </a:buClr>
              <a:buFont typeface="Wingdings" panose="05000000000000000000" pitchFamily="2" charset="2"/>
              <a:buChar char="ü"/>
            </a:pPr>
            <a:r>
              <a:rPr lang="fr-FR" sz="2000" b="0" dirty="0"/>
              <a:t>signes pouvant majorer ces difficultés,</a:t>
            </a:r>
          </a:p>
          <a:p>
            <a:pPr marL="625475" indent="-265113">
              <a:buClr>
                <a:srgbClr val="5AAB45"/>
              </a:buClr>
              <a:buFont typeface="Wingdings" panose="05000000000000000000" pitchFamily="2" charset="2"/>
              <a:buChar char="ü"/>
            </a:pPr>
            <a:r>
              <a:rPr lang="fr-FR" sz="2000" b="0" dirty="0"/>
              <a:t>contraintes liées aux prises en charge,</a:t>
            </a:r>
          </a:p>
          <a:p>
            <a:pPr marL="625475" indent="-265113">
              <a:buClr>
                <a:srgbClr val="5AAB45"/>
              </a:buClr>
              <a:buFont typeface="Wingdings" panose="05000000000000000000" pitchFamily="2" charset="2"/>
              <a:buChar char="ü"/>
            </a:pPr>
            <a:r>
              <a:rPr lang="fr-FR" sz="2000" b="0" dirty="0"/>
              <a:t>facteurs environnementaux </a:t>
            </a:r>
          </a:p>
          <a:p>
            <a:pPr marL="0" indent="0">
              <a:buNone/>
            </a:pPr>
            <a:endParaRPr lang="fr-FR" sz="2000" b="0" dirty="0"/>
          </a:p>
          <a:p>
            <a:r>
              <a:rPr lang="fr-FR" sz="2000" dirty="0"/>
              <a:t>La pathologie seule n’est pas suffisante, ce sont ses retentissements dans la vie quotidienne de la personne</a:t>
            </a:r>
            <a:r>
              <a:rPr lang="fr-FR" sz="2000" b="0" dirty="0"/>
              <a:t>, ainsi que les interactions avec l’environnement dans lequel elle vit qui vont être analysés</a:t>
            </a:r>
          </a:p>
          <a:p>
            <a:pPr marL="0" indent="0">
              <a:buNone/>
            </a:pPr>
            <a:endParaRPr lang="fr-FR" sz="2000" b="0" dirty="0"/>
          </a:p>
          <a:p>
            <a:r>
              <a:rPr lang="fr-FR" sz="2000" b="0" dirty="0"/>
              <a:t>L’équipe pluridisciplinaire et la CDAPH doivent pouvoir apprécier si </a:t>
            </a:r>
            <a:r>
              <a:rPr lang="fr-FR" sz="2000" dirty="0"/>
              <a:t>les critères d’éligibilité aux différentes prestations</a:t>
            </a:r>
            <a:r>
              <a:rPr lang="fr-FR" sz="2000" b="0" dirty="0"/>
              <a:t> sont remplis : les difficultés dans la capacité à effectuer les actes de la vie quotidienne et les limitations dans leur réalisation effective dans l’environnement de vie de la personne sont des critères centraux.</a:t>
            </a: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16</a:t>
            </a:fld>
            <a:endParaRPr lang="fr-FR" dirty="0"/>
          </a:p>
        </p:txBody>
      </p:sp>
    </p:spTree>
    <p:extLst>
      <p:ext uri="{BB962C8B-B14F-4D97-AF65-F5344CB8AC3E}">
        <p14:creationId xmlns:p14="http://schemas.microsoft.com/office/powerpoint/2010/main" val="3664846815"/>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323528" y="530225"/>
            <a:ext cx="8363272" cy="716137"/>
          </a:xfrm>
        </p:spPr>
        <p:txBody>
          <a:bodyPr>
            <a:noAutofit/>
          </a:bodyPr>
          <a:lstStyle/>
          <a:p>
            <a:r>
              <a:rPr lang="fr-FR" sz="2400" dirty="0">
                <a:highlight>
                  <a:srgbClr val="FFFF00"/>
                </a:highlight>
              </a:rPr>
              <a:t>L’ entrée dans le champ du handicap</a:t>
            </a:r>
          </a:p>
        </p:txBody>
      </p:sp>
      <p:sp>
        <p:nvSpPr>
          <p:cNvPr id="8" name="Espace réservé du numéro de diapositive 7"/>
          <p:cNvSpPr>
            <a:spLocks noGrp="1"/>
          </p:cNvSpPr>
          <p:nvPr>
            <p:ph type="sldNum" sz="quarter" idx="12"/>
          </p:nvPr>
        </p:nvSpPr>
        <p:spPr/>
        <p:txBody>
          <a:bodyPr/>
          <a:lstStyle/>
          <a:p>
            <a:fld id="{C8100989-B75F-4602-84D8-19856CD6A586}" type="slidenum">
              <a:rPr lang="fr-FR" smtClean="0"/>
              <a:pPr/>
              <a:t>17</a:t>
            </a:fld>
            <a:endParaRPr lang="fr-FR" dirty="0"/>
          </a:p>
        </p:txBody>
      </p:sp>
      <p:sp>
        <p:nvSpPr>
          <p:cNvPr id="12" name="Text Box 6"/>
          <p:cNvSpPr txBox="1">
            <a:spLocks noChangeArrowheads="1"/>
          </p:cNvSpPr>
          <p:nvPr/>
        </p:nvSpPr>
        <p:spPr bwMode="auto">
          <a:xfrm>
            <a:off x="1122821" y="1412875"/>
            <a:ext cx="6696075" cy="314325"/>
          </a:xfrm>
          <a:prstGeom prst="rect">
            <a:avLst/>
          </a:prstGeom>
          <a:solidFill>
            <a:srgbClr val="CCECFF"/>
          </a:solidFill>
          <a:ln w="9525">
            <a:solidFill>
              <a:schemeClr val="tx1"/>
            </a:solidFill>
            <a:miter lim="800000"/>
            <a:headEnd/>
            <a:tailEnd/>
          </a:ln>
          <a:effectLst/>
        </p:spPr>
        <p:txBody>
          <a:bodyPr>
            <a:spAutoFit/>
          </a:bodyPr>
          <a:lstStyle/>
          <a:p>
            <a:r>
              <a:rPr lang="fr-FR" sz="1400" dirty="0"/>
              <a:t>La personne présente-t-elle une altération substantielle, durable ou définitive...?</a:t>
            </a:r>
          </a:p>
        </p:txBody>
      </p:sp>
      <p:sp>
        <p:nvSpPr>
          <p:cNvPr id="13" name="Text Box 7"/>
          <p:cNvSpPr txBox="1">
            <a:spLocks noChangeArrowheads="1"/>
          </p:cNvSpPr>
          <p:nvPr/>
        </p:nvSpPr>
        <p:spPr bwMode="auto">
          <a:xfrm>
            <a:off x="2562683" y="2060575"/>
            <a:ext cx="509588" cy="314325"/>
          </a:xfrm>
          <a:prstGeom prst="rect">
            <a:avLst/>
          </a:prstGeom>
          <a:solidFill>
            <a:srgbClr val="FFCCFF"/>
          </a:solidFill>
          <a:ln w="9525">
            <a:solidFill>
              <a:schemeClr val="tx1"/>
            </a:solidFill>
            <a:miter lim="800000"/>
            <a:headEnd/>
            <a:tailEnd/>
          </a:ln>
          <a:effectLst/>
        </p:spPr>
        <p:txBody>
          <a:bodyPr wrap="none">
            <a:spAutoFit/>
          </a:bodyPr>
          <a:lstStyle/>
          <a:p>
            <a:r>
              <a:rPr lang="fr-FR" sz="1400"/>
              <a:t>OUI</a:t>
            </a:r>
          </a:p>
        </p:txBody>
      </p:sp>
      <p:sp>
        <p:nvSpPr>
          <p:cNvPr id="15" name="Text Box 9"/>
          <p:cNvSpPr txBox="1">
            <a:spLocks noChangeArrowheads="1"/>
          </p:cNvSpPr>
          <p:nvPr/>
        </p:nvSpPr>
        <p:spPr bwMode="auto">
          <a:xfrm>
            <a:off x="6523496" y="1989138"/>
            <a:ext cx="588962" cy="314325"/>
          </a:xfrm>
          <a:prstGeom prst="rect">
            <a:avLst/>
          </a:prstGeom>
          <a:solidFill>
            <a:srgbClr val="CCFF99"/>
          </a:solidFill>
          <a:ln w="9525">
            <a:solidFill>
              <a:schemeClr val="tx1"/>
            </a:solidFill>
            <a:miter lim="800000"/>
            <a:headEnd/>
            <a:tailEnd/>
          </a:ln>
          <a:effectLst/>
        </p:spPr>
        <p:txBody>
          <a:bodyPr wrap="none">
            <a:spAutoFit/>
          </a:bodyPr>
          <a:lstStyle/>
          <a:p>
            <a:r>
              <a:rPr lang="fr-FR" sz="1400"/>
              <a:t>NON</a:t>
            </a:r>
          </a:p>
        </p:txBody>
      </p:sp>
      <p:sp>
        <p:nvSpPr>
          <p:cNvPr id="16" name="Text Box 10"/>
          <p:cNvSpPr txBox="1">
            <a:spLocks noChangeArrowheads="1"/>
          </p:cNvSpPr>
          <p:nvPr/>
        </p:nvSpPr>
        <p:spPr bwMode="auto">
          <a:xfrm>
            <a:off x="546558" y="2636838"/>
            <a:ext cx="3816350" cy="649287"/>
          </a:xfrm>
          <a:prstGeom prst="rect">
            <a:avLst/>
          </a:prstGeom>
          <a:solidFill>
            <a:srgbClr val="CCECFF"/>
          </a:solidFill>
          <a:ln w="9525">
            <a:solidFill>
              <a:schemeClr val="tx1"/>
            </a:solidFill>
            <a:miter lim="800000"/>
            <a:headEnd/>
            <a:tailEnd/>
          </a:ln>
          <a:effectLst/>
        </p:spPr>
        <p:txBody>
          <a:bodyPr>
            <a:spAutoFit/>
          </a:bodyPr>
          <a:lstStyle/>
          <a:p>
            <a:r>
              <a:rPr lang="fr-FR" sz="1200"/>
              <a:t>Y-a-t-il une limitation d’activité ou restriction de participation de la vie en société subie dans son environnement ?</a:t>
            </a:r>
          </a:p>
        </p:txBody>
      </p:sp>
      <p:sp>
        <p:nvSpPr>
          <p:cNvPr id="17" name="Text Box 11"/>
          <p:cNvSpPr txBox="1">
            <a:spLocks noChangeArrowheads="1"/>
          </p:cNvSpPr>
          <p:nvPr/>
        </p:nvSpPr>
        <p:spPr bwMode="auto">
          <a:xfrm>
            <a:off x="5083633" y="2636838"/>
            <a:ext cx="3671888" cy="649287"/>
          </a:xfrm>
          <a:prstGeom prst="rect">
            <a:avLst/>
          </a:prstGeom>
          <a:solidFill>
            <a:srgbClr val="CCECFF"/>
          </a:solidFill>
          <a:ln w="9525">
            <a:solidFill>
              <a:schemeClr val="tx1"/>
            </a:solidFill>
            <a:miter lim="800000"/>
            <a:headEnd/>
            <a:tailEnd/>
          </a:ln>
          <a:effectLst/>
        </p:spPr>
        <p:txBody>
          <a:bodyPr>
            <a:spAutoFit/>
          </a:bodyPr>
          <a:lstStyle/>
          <a:p>
            <a:r>
              <a:rPr lang="fr-FR" sz="1200"/>
              <a:t>Y-a-t-il une limitation d’activité ou restriction de participation de la vie en société subie dans son environnement ?</a:t>
            </a:r>
          </a:p>
        </p:txBody>
      </p:sp>
      <p:sp>
        <p:nvSpPr>
          <p:cNvPr id="18" name="Text Box 12"/>
          <p:cNvSpPr txBox="1">
            <a:spLocks noChangeArrowheads="1"/>
          </p:cNvSpPr>
          <p:nvPr/>
        </p:nvSpPr>
        <p:spPr bwMode="auto">
          <a:xfrm>
            <a:off x="1265696" y="3573463"/>
            <a:ext cx="865187" cy="314325"/>
          </a:xfrm>
          <a:prstGeom prst="rect">
            <a:avLst/>
          </a:prstGeom>
          <a:solidFill>
            <a:srgbClr val="FFCCFF"/>
          </a:solidFill>
          <a:ln w="9525">
            <a:solidFill>
              <a:schemeClr val="tx1"/>
            </a:solidFill>
            <a:miter lim="800000"/>
            <a:headEnd/>
            <a:tailEnd/>
          </a:ln>
          <a:effectLst/>
        </p:spPr>
        <p:txBody>
          <a:bodyPr>
            <a:spAutoFit/>
          </a:bodyPr>
          <a:lstStyle/>
          <a:p>
            <a:r>
              <a:rPr lang="fr-FR" sz="1400"/>
              <a:t>   OUI</a:t>
            </a:r>
          </a:p>
        </p:txBody>
      </p:sp>
      <p:sp>
        <p:nvSpPr>
          <p:cNvPr id="19" name="Text Box 13"/>
          <p:cNvSpPr txBox="1">
            <a:spLocks noChangeArrowheads="1"/>
          </p:cNvSpPr>
          <p:nvPr/>
        </p:nvSpPr>
        <p:spPr bwMode="auto">
          <a:xfrm>
            <a:off x="3570746" y="3573463"/>
            <a:ext cx="863600" cy="314325"/>
          </a:xfrm>
          <a:prstGeom prst="rect">
            <a:avLst/>
          </a:prstGeom>
          <a:solidFill>
            <a:srgbClr val="CCFF99"/>
          </a:solidFill>
          <a:ln w="9525">
            <a:solidFill>
              <a:schemeClr val="tx1"/>
            </a:solidFill>
            <a:miter lim="800000"/>
            <a:headEnd/>
            <a:tailEnd/>
          </a:ln>
          <a:effectLst/>
        </p:spPr>
        <p:txBody>
          <a:bodyPr>
            <a:spAutoFit/>
          </a:bodyPr>
          <a:lstStyle/>
          <a:p>
            <a:r>
              <a:rPr lang="fr-FR" sz="1400"/>
              <a:t>   NON</a:t>
            </a:r>
          </a:p>
        </p:txBody>
      </p:sp>
      <p:sp>
        <p:nvSpPr>
          <p:cNvPr id="20" name="Text Box 14"/>
          <p:cNvSpPr txBox="1">
            <a:spLocks noChangeArrowheads="1"/>
          </p:cNvSpPr>
          <p:nvPr/>
        </p:nvSpPr>
        <p:spPr bwMode="auto">
          <a:xfrm>
            <a:off x="6594933" y="3573463"/>
            <a:ext cx="509588" cy="314325"/>
          </a:xfrm>
          <a:prstGeom prst="rect">
            <a:avLst/>
          </a:prstGeom>
          <a:solidFill>
            <a:srgbClr val="FFCCFF"/>
          </a:solidFill>
          <a:ln w="9525">
            <a:solidFill>
              <a:schemeClr val="tx1"/>
            </a:solidFill>
            <a:miter lim="800000"/>
            <a:headEnd/>
            <a:tailEnd/>
          </a:ln>
          <a:effectLst/>
        </p:spPr>
        <p:txBody>
          <a:bodyPr wrap="none">
            <a:spAutoFit/>
          </a:bodyPr>
          <a:lstStyle/>
          <a:p>
            <a:r>
              <a:rPr lang="fr-FR" sz="1400"/>
              <a:t>OUI</a:t>
            </a:r>
          </a:p>
        </p:txBody>
      </p:sp>
      <p:sp>
        <p:nvSpPr>
          <p:cNvPr id="21" name="Text Box 16"/>
          <p:cNvSpPr txBox="1">
            <a:spLocks noChangeArrowheads="1"/>
          </p:cNvSpPr>
          <p:nvPr/>
        </p:nvSpPr>
        <p:spPr bwMode="auto">
          <a:xfrm>
            <a:off x="5580063" y="4221163"/>
            <a:ext cx="3024187" cy="1196975"/>
          </a:xfrm>
          <a:prstGeom prst="rect">
            <a:avLst/>
          </a:prstGeom>
          <a:solidFill>
            <a:srgbClr val="CCFF99"/>
          </a:solidFill>
          <a:ln w="9525">
            <a:solidFill>
              <a:schemeClr val="tx1"/>
            </a:solidFill>
            <a:miter lim="800000"/>
            <a:headEnd/>
            <a:tailEnd/>
          </a:ln>
          <a:effectLst/>
        </p:spPr>
        <p:txBody>
          <a:bodyPr>
            <a:spAutoFit/>
          </a:bodyPr>
          <a:lstStyle/>
          <a:p>
            <a:r>
              <a:rPr lang="fr-FR" sz="1200" b="1"/>
              <a:t>Mais en l’absence d’altération</a:t>
            </a:r>
          </a:p>
          <a:p>
            <a:r>
              <a:rPr lang="fr-FR" sz="1200"/>
              <a:t>de fonction en lien avec ses</a:t>
            </a:r>
          </a:p>
          <a:p>
            <a:r>
              <a:rPr lang="fr-FR" sz="1200"/>
              <a:t>limitations, la personne ne relève</a:t>
            </a:r>
          </a:p>
          <a:p>
            <a:r>
              <a:rPr lang="fr-FR" sz="1200"/>
              <a:t>pas du champ du handicap ni du droit à </a:t>
            </a:r>
          </a:p>
          <a:p>
            <a:r>
              <a:rPr lang="fr-FR" sz="1200"/>
              <a:t>compensation au sens de la loi handicap de 2005</a:t>
            </a:r>
          </a:p>
        </p:txBody>
      </p:sp>
      <p:sp>
        <p:nvSpPr>
          <p:cNvPr id="22" name="Text Box 17"/>
          <p:cNvSpPr txBox="1">
            <a:spLocks noChangeArrowheads="1"/>
          </p:cNvSpPr>
          <p:nvPr/>
        </p:nvSpPr>
        <p:spPr bwMode="auto">
          <a:xfrm>
            <a:off x="3492500" y="4221163"/>
            <a:ext cx="1801813" cy="1196975"/>
          </a:xfrm>
          <a:prstGeom prst="rect">
            <a:avLst/>
          </a:prstGeom>
          <a:solidFill>
            <a:srgbClr val="CCFF99"/>
          </a:solidFill>
          <a:ln w="9525">
            <a:solidFill>
              <a:schemeClr val="tx1"/>
            </a:solidFill>
            <a:miter lim="800000"/>
            <a:headEnd/>
            <a:tailEnd/>
          </a:ln>
          <a:effectLst/>
        </p:spPr>
        <p:txBody>
          <a:bodyPr>
            <a:spAutoFit/>
          </a:bodyPr>
          <a:lstStyle/>
          <a:p>
            <a:r>
              <a:rPr lang="fr-FR" sz="1200"/>
              <a:t>La personne ne</a:t>
            </a:r>
          </a:p>
          <a:p>
            <a:r>
              <a:rPr lang="fr-FR" sz="1200"/>
              <a:t>relève pas du champ</a:t>
            </a:r>
          </a:p>
          <a:p>
            <a:r>
              <a:rPr lang="fr-FR" sz="1200"/>
              <a:t>du handicap ni du droit</a:t>
            </a:r>
          </a:p>
          <a:p>
            <a:r>
              <a:rPr lang="fr-FR" sz="1200"/>
              <a:t>à compensation au sens de la loi  handicap de 2005</a:t>
            </a:r>
          </a:p>
        </p:txBody>
      </p:sp>
      <p:sp>
        <p:nvSpPr>
          <p:cNvPr id="23" name="Text Box 18"/>
          <p:cNvSpPr txBox="1">
            <a:spLocks noChangeArrowheads="1"/>
          </p:cNvSpPr>
          <p:nvPr/>
        </p:nvSpPr>
        <p:spPr bwMode="auto">
          <a:xfrm>
            <a:off x="107950" y="4221163"/>
            <a:ext cx="1387475" cy="831850"/>
          </a:xfrm>
          <a:prstGeom prst="rect">
            <a:avLst/>
          </a:prstGeom>
          <a:solidFill>
            <a:srgbClr val="FFFF99"/>
          </a:solidFill>
          <a:ln w="9525">
            <a:solidFill>
              <a:schemeClr val="tx1"/>
            </a:solidFill>
            <a:miter lim="800000"/>
            <a:headEnd/>
            <a:tailEnd/>
          </a:ln>
          <a:effectLst/>
        </p:spPr>
        <p:txBody>
          <a:bodyPr>
            <a:spAutoFit/>
          </a:bodyPr>
          <a:lstStyle/>
          <a:p>
            <a:r>
              <a:rPr lang="fr-FR" sz="1200" b="1"/>
              <a:t>Cette limitation ou restriction</a:t>
            </a:r>
          </a:p>
          <a:p>
            <a:r>
              <a:rPr lang="fr-FR" sz="1200" b="1"/>
              <a:t>est</a:t>
            </a:r>
            <a:r>
              <a:rPr lang="fr-FR" sz="1200"/>
              <a:t> </a:t>
            </a:r>
            <a:r>
              <a:rPr lang="fr-FR" sz="1200" b="1"/>
              <a:t>en lien avec</a:t>
            </a:r>
          </a:p>
          <a:p>
            <a:r>
              <a:rPr lang="fr-FR" sz="1200" b="1"/>
              <a:t>cette altération</a:t>
            </a:r>
          </a:p>
        </p:txBody>
      </p:sp>
      <p:sp>
        <p:nvSpPr>
          <p:cNvPr id="24" name="Text Box 19"/>
          <p:cNvSpPr txBox="1">
            <a:spLocks noChangeArrowheads="1"/>
          </p:cNvSpPr>
          <p:nvPr/>
        </p:nvSpPr>
        <p:spPr bwMode="auto">
          <a:xfrm>
            <a:off x="1619250" y="4221163"/>
            <a:ext cx="1584325" cy="831850"/>
          </a:xfrm>
          <a:prstGeom prst="rect">
            <a:avLst/>
          </a:prstGeom>
          <a:solidFill>
            <a:srgbClr val="CCFF99"/>
          </a:solidFill>
          <a:ln w="9525">
            <a:solidFill>
              <a:schemeClr val="tx1"/>
            </a:solidFill>
            <a:miter lim="800000"/>
            <a:headEnd/>
            <a:tailEnd/>
          </a:ln>
          <a:effectLst/>
        </p:spPr>
        <p:txBody>
          <a:bodyPr>
            <a:spAutoFit/>
          </a:bodyPr>
          <a:lstStyle/>
          <a:p>
            <a:r>
              <a:rPr lang="fr-FR" sz="1200"/>
              <a:t>Cette limitation</a:t>
            </a:r>
          </a:p>
          <a:p>
            <a:r>
              <a:rPr lang="fr-FR" sz="1200"/>
              <a:t>ou restriction</a:t>
            </a:r>
          </a:p>
          <a:p>
            <a:r>
              <a:rPr lang="fr-FR" sz="1200"/>
              <a:t>n’est pas  en lien avec cette altération </a:t>
            </a:r>
          </a:p>
        </p:txBody>
      </p:sp>
      <p:sp>
        <p:nvSpPr>
          <p:cNvPr id="25" name="Text Box 20"/>
          <p:cNvSpPr txBox="1">
            <a:spLocks noChangeArrowheads="1"/>
          </p:cNvSpPr>
          <p:nvPr/>
        </p:nvSpPr>
        <p:spPr bwMode="auto">
          <a:xfrm>
            <a:off x="186196" y="5373688"/>
            <a:ext cx="2305050" cy="1014412"/>
          </a:xfrm>
          <a:prstGeom prst="rect">
            <a:avLst/>
          </a:prstGeom>
          <a:solidFill>
            <a:srgbClr val="FFFF99"/>
          </a:solidFill>
          <a:ln w="9525">
            <a:solidFill>
              <a:schemeClr val="tx1"/>
            </a:solidFill>
            <a:miter lim="800000"/>
            <a:headEnd/>
            <a:tailEnd/>
          </a:ln>
          <a:effectLst/>
        </p:spPr>
        <p:txBody>
          <a:bodyPr>
            <a:spAutoFit/>
          </a:bodyPr>
          <a:lstStyle/>
          <a:p>
            <a:r>
              <a:rPr lang="fr-FR" sz="1200" b="1" dirty="0"/>
              <a:t>La personne </a:t>
            </a:r>
          </a:p>
          <a:p>
            <a:r>
              <a:rPr lang="fr-FR" sz="1200" b="1" dirty="0"/>
              <a:t>relève du champ</a:t>
            </a:r>
          </a:p>
          <a:p>
            <a:r>
              <a:rPr lang="fr-FR" sz="1200" b="1" dirty="0"/>
              <a:t>du handicap et du droit</a:t>
            </a:r>
          </a:p>
          <a:p>
            <a:r>
              <a:rPr lang="fr-FR" sz="1200" b="1" dirty="0"/>
              <a:t>à compensation au sens de la loi handicap de 2005</a:t>
            </a:r>
          </a:p>
        </p:txBody>
      </p:sp>
      <p:sp>
        <p:nvSpPr>
          <p:cNvPr id="26" name="Line 21"/>
          <p:cNvSpPr>
            <a:spLocks noChangeShapeType="1"/>
          </p:cNvSpPr>
          <p:nvPr/>
        </p:nvSpPr>
        <p:spPr bwMode="auto">
          <a:xfrm>
            <a:off x="2778583" y="1727200"/>
            <a:ext cx="0" cy="333375"/>
          </a:xfrm>
          <a:prstGeom prst="line">
            <a:avLst/>
          </a:prstGeom>
          <a:noFill/>
          <a:ln w="9525">
            <a:solidFill>
              <a:schemeClr val="tx1"/>
            </a:solidFill>
            <a:round/>
            <a:headEnd/>
            <a:tailEnd type="triangle" w="med" len="med"/>
          </a:ln>
          <a:effectLst/>
        </p:spPr>
        <p:txBody>
          <a:bodyPr/>
          <a:lstStyle/>
          <a:p>
            <a:endParaRPr lang="fr-FR"/>
          </a:p>
        </p:txBody>
      </p:sp>
      <p:sp>
        <p:nvSpPr>
          <p:cNvPr id="27" name="Line 22"/>
          <p:cNvSpPr>
            <a:spLocks noChangeShapeType="1"/>
          </p:cNvSpPr>
          <p:nvPr/>
        </p:nvSpPr>
        <p:spPr bwMode="auto">
          <a:xfrm>
            <a:off x="6810833" y="1773238"/>
            <a:ext cx="0" cy="215900"/>
          </a:xfrm>
          <a:prstGeom prst="line">
            <a:avLst/>
          </a:prstGeom>
          <a:noFill/>
          <a:ln w="9525">
            <a:solidFill>
              <a:schemeClr val="tx1"/>
            </a:solidFill>
            <a:round/>
            <a:headEnd/>
            <a:tailEnd type="triangle" w="med" len="med"/>
          </a:ln>
          <a:effectLst/>
        </p:spPr>
        <p:txBody>
          <a:bodyPr/>
          <a:lstStyle/>
          <a:p>
            <a:endParaRPr lang="fr-FR"/>
          </a:p>
        </p:txBody>
      </p:sp>
      <p:sp>
        <p:nvSpPr>
          <p:cNvPr id="28" name="Line 23"/>
          <p:cNvSpPr>
            <a:spLocks noChangeShapeType="1"/>
          </p:cNvSpPr>
          <p:nvPr/>
        </p:nvSpPr>
        <p:spPr bwMode="auto">
          <a:xfrm flipH="1">
            <a:off x="2817477" y="2374900"/>
            <a:ext cx="0" cy="261938"/>
          </a:xfrm>
          <a:prstGeom prst="line">
            <a:avLst/>
          </a:prstGeom>
          <a:noFill/>
          <a:ln w="9525">
            <a:solidFill>
              <a:schemeClr val="tx1"/>
            </a:solidFill>
            <a:round/>
            <a:headEnd/>
            <a:tailEnd type="triangle" w="med" len="med"/>
          </a:ln>
          <a:effectLst/>
        </p:spPr>
        <p:txBody>
          <a:bodyPr/>
          <a:lstStyle/>
          <a:p>
            <a:endParaRPr lang="fr-FR"/>
          </a:p>
        </p:txBody>
      </p:sp>
      <p:sp>
        <p:nvSpPr>
          <p:cNvPr id="29" name="Line 24"/>
          <p:cNvSpPr>
            <a:spLocks noChangeShapeType="1"/>
          </p:cNvSpPr>
          <p:nvPr/>
        </p:nvSpPr>
        <p:spPr bwMode="auto">
          <a:xfrm>
            <a:off x="1626058" y="3284538"/>
            <a:ext cx="0" cy="288925"/>
          </a:xfrm>
          <a:prstGeom prst="line">
            <a:avLst/>
          </a:prstGeom>
          <a:noFill/>
          <a:ln w="9525">
            <a:solidFill>
              <a:schemeClr val="tx1"/>
            </a:solidFill>
            <a:round/>
            <a:headEnd/>
            <a:tailEnd type="triangle" w="med" len="med"/>
          </a:ln>
          <a:effectLst/>
        </p:spPr>
        <p:txBody>
          <a:bodyPr/>
          <a:lstStyle/>
          <a:p>
            <a:endParaRPr lang="fr-FR"/>
          </a:p>
        </p:txBody>
      </p:sp>
      <p:sp>
        <p:nvSpPr>
          <p:cNvPr id="30" name="Line 25"/>
          <p:cNvSpPr>
            <a:spLocks noChangeShapeType="1"/>
          </p:cNvSpPr>
          <p:nvPr/>
        </p:nvSpPr>
        <p:spPr bwMode="auto">
          <a:xfrm>
            <a:off x="4002546" y="3284538"/>
            <a:ext cx="0" cy="288925"/>
          </a:xfrm>
          <a:prstGeom prst="line">
            <a:avLst/>
          </a:prstGeom>
          <a:noFill/>
          <a:ln w="9525">
            <a:solidFill>
              <a:schemeClr val="tx1"/>
            </a:solidFill>
            <a:round/>
            <a:headEnd/>
            <a:tailEnd type="triangle" w="med" len="med"/>
          </a:ln>
          <a:effectLst/>
        </p:spPr>
        <p:txBody>
          <a:bodyPr/>
          <a:lstStyle/>
          <a:p>
            <a:endParaRPr lang="fr-FR"/>
          </a:p>
        </p:txBody>
      </p:sp>
      <p:sp>
        <p:nvSpPr>
          <p:cNvPr id="31" name="Line 27"/>
          <p:cNvSpPr>
            <a:spLocks noChangeShapeType="1"/>
          </p:cNvSpPr>
          <p:nvPr/>
        </p:nvSpPr>
        <p:spPr bwMode="auto">
          <a:xfrm>
            <a:off x="1338721" y="3933825"/>
            <a:ext cx="0" cy="288925"/>
          </a:xfrm>
          <a:prstGeom prst="line">
            <a:avLst/>
          </a:prstGeom>
          <a:noFill/>
          <a:ln w="9525">
            <a:solidFill>
              <a:schemeClr val="tx1"/>
            </a:solidFill>
            <a:round/>
            <a:headEnd/>
            <a:tailEnd type="triangle" w="med" len="med"/>
          </a:ln>
          <a:effectLst/>
        </p:spPr>
        <p:txBody>
          <a:bodyPr/>
          <a:lstStyle/>
          <a:p>
            <a:endParaRPr lang="fr-FR"/>
          </a:p>
        </p:txBody>
      </p:sp>
      <p:sp>
        <p:nvSpPr>
          <p:cNvPr id="32" name="Line 28"/>
          <p:cNvSpPr>
            <a:spLocks noChangeShapeType="1"/>
          </p:cNvSpPr>
          <p:nvPr/>
        </p:nvSpPr>
        <p:spPr bwMode="auto">
          <a:xfrm>
            <a:off x="1979613" y="3933825"/>
            <a:ext cx="0" cy="288925"/>
          </a:xfrm>
          <a:prstGeom prst="line">
            <a:avLst/>
          </a:prstGeom>
          <a:noFill/>
          <a:ln w="9525">
            <a:solidFill>
              <a:schemeClr val="tx1"/>
            </a:solidFill>
            <a:round/>
            <a:headEnd/>
            <a:tailEnd type="triangle" w="med" len="med"/>
          </a:ln>
          <a:effectLst/>
        </p:spPr>
        <p:txBody>
          <a:bodyPr/>
          <a:lstStyle/>
          <a:p>
            <a:endParaRPr lang="fr-FR"/>
          </a:p>
        </p:txBody>
      </p:sp>
      <p:sp>
        <p:nvSpPr>
          <p:cNvPr id="33" name="Line 30"/>
          <p:cNvSpPr>
            <a:spLocks noChangeShapeType="1"/>
          </p:cNvSpPr>
          <p:nvPr/>
        </p:nvSpPr>
        <p:spPr bwMode="auto">
          <a:xfrm>
            <a:off x="3995738" y="3933825"/>
            <a:ext cx="0" cy="287338"/>
          </a:xfrm>
          <a:prstGeom prst="line">
            <a:avLst/>
          </a:prstGeom>
          <a:noFill/>
          <a:ln w="9525">
            <a:solidFill>
              <a:schemeClr val="tx1"/>
            </a:solidFill>
            <a:round/>
            <a:headEnd/>
            <a:tailEnd type="triangle" w="med" len="med"/>
          </a:ln>
          <a:effectLst/>
        </p:spPr>
        <p:txBody>
          <a:bodyPr/>
          <a:lstStyle/>
          <a:p>
            <a:endParaRPr lang="fr-FR"/>
          </a:p>
        </p:txBody>
      </p:sp>
      <p:sp>
        <p:nvSpPr>
          <p:cNvPr id="34" name="Line 31"/>
          <p:cNvSpPr>
            <a:spLocks noChangeShapeType="1"/>
          </p:cNvSpPr>
          <p:nvPr/>
        </p:nvSpPr>
        <p:spPr bwMode="auto">
          <a:xfrm>
            <a:off x="6810833" y="2276475"/>
            <a:ext cx="0" cy="360363"/>
          </a:xfrm>
          <a:prstGeom prst="line">
            <a:avLst/>
          </a:prstGeom>
          <a:noFill/>
          <a:ln w="9525">
            <a:solidFill>
              <a:schemeClr val="tx1"/>
            </a:solidFill>
            <a:round/>
            <a:headEnd/>
            <a:tailEnd type="triangle" w="med" len="med"/>
          </a:ln>
          <a:effectLst/>
        </p:spPr>
        <p:txBody>
          <a:bodyPr/>
          <a:lstStyle/>
          <a:p>
            <a:endParaRPr lang="fr-FR"/>
          </a:p>
        </p:txBody>
      </p:sp>
      <p:sp>
        <p:nvSpPr>
          <p:cNvPr id="35" name="Line 32"/>
          <p:cNvSpPr>
            <a:spLocks noChangeShapeType="1"/>
          </p:cNvSpPr>
          <p:nvPr/>
        </p:nvSpPr>
        <p:spPr bwMode="auto">
          <a:xfrm>
            <a:off x="6810833" y="3284538"/>
            <a:ext cx="0" cy="288925"/>
          </a:xfrm>
          <a:prstGeom prst="line">
            <a:avLst/>
          </a:prstGeom>
          <a:noFill/>
          <a:ln w="9525">
            <a:solidFill>
              <a:schemeClr val="tx1"/>
            </a:solidFill>
            <a:round/>
            <a:headEnd/>
            <a:tailEnd type="triangle" w="med" len="med"/>
          </a:ln>
          <a:effectLst/>
        </p:spPr>
        <p:txBody>
          <a:bodyPr/>
          <a:lstStyle/>
          <a:p>
            <a:endParaRPr lang="fr-FR"/>
          </a:p>
        </p:txBody>
      </p:sp>
      <p:sp>
        <p:nvSpPr>
          <p:cNvPr id="36" name="Line 33"/>
          <p:cNvSpPr>
            <a:spLocks noChangeShapeType="1"/>
          </p:cNvSpPr>
          <p:nvPr/>
        </p:nvSpPr>
        <p:spPr bwMode="auto">
          <a:xfrm>
            <a:off x="6804025" y="3933825"/>
            <a:ext cx="0" cy="287338"/>
          </a:xfrm>
          <a:prstGeom prst="line">
            <a:avLst/>
          </a:prstGeom>
          <a:noFill/>
          <a:ln w="9525">
            <a:solidFill>
              <a:schemeClr val="tx1"/>
            </a:solidFill>
            <a:round/>
            <a:headEnd/>
            <a:tailEnd type="triangle" w="med" len="med"/>
          </a:ln>
          <a:effectLst/>
        </p:spPr>
        <p:txBody>
          <a:bodyPr/>
          <a:lstStyle/>
          <a:p>
            <a:endParaRPr lang="fr-FR"/>
          </a:p>
        </p:txBody>
      </p:sp>
      <p:sp>
        <p:nvSpPr>
          <p:cNvPr id="37" name="Line 34"/>
          <p:cNvSpPr>
            <a:spLocks noChangeShapeType="1"/>
          </p:cNvSpPr>
          <p:nvPr/>
        </p:nvSpPr>
        <p:spPr bwMode="auto">
          <a:xfrm>
            <a:off x="3203575" y="4581525"/>
            <a:ext cx="288925" cy="0"/>
          </a:xfrm>
          <a:prstGeom prst="line">
            <a:avLst/>
          </a:prstGeom>
          <a:noFill/>
          <a:ln w="9525">
            <a:solidFill>
              <a:schemeClr val="tx1"/>
            </a:solidFill>
            <a:round/>
            <a:headEnd/>
            <a:tailEnd type="triangle" w="med" len="med"/>
          </a:ln>
          <a:effectLst/>
        </p:spPr>
        <p:txBody>
          <a:bodyPr/>
          <a:lstStyle/>
          <a:p>
            <a:endParaRPr lang="fr-FR"/>
          </a:p>
        </p:txBody>
      </p:sp>
      <p:sp>
        <p:nvSpPr>
          <p:cNvPr id="38" name="Line 36"/>
          <p:cNvSpPr>
            <a:spLocks noChangeShapeType="1"/>
          </p:cNvSpPr>
          <p:nvPr/>
        </p:nvSpPr>
        <p:spPr bwMode="auto">
          <a:xfrm>
            <a:off x="971550" y="5084763"/>
            <a:ext cx="0" cy="288925"/>
          </a:xfrm>
          <a:prstGeom prst="line">
            <a:avLst/>
          </a:prstGeom>
          <a:noFill/>
          <a:ln w="9525">
            <a:solidFill>
              <a:schemeClr val="tx1"/>
            </a:solidFill>
            <a:round/>
            <a:headEnd/>
            <a:tailEnd type="triangle" w="med" len="med"/>
          </a:ln>
          <a:effectLst/>
        </p:spPr>
        <p:txBody>
          <a:bodyPr/>
          <a:lstStyle/>
          <a:p>
            <a:endParaRPr lang="fr-FR"/>
          </a:p>
        </p:txBody>
      </p:sp>
    </p:spTree>
    <p:extLst>
      <p:ext uri="{BB962C8B-B14F-4D97-AF65-F5344CB8AC3E}">
        <p14:creationId xmlns:p14="http://schemas.microsoft.com/office/powerpoint/2010/main" val="4229936507"/>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E69E250-66B5-1844-801B-3767416D187E}"/>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BB4B1AD8-7EEE-5D7D-87AC-08207C0CD8B0}"/>
              </a:ext>
            </a:extLst>
          </p:cNvPr>
          <p:cNvSpPr>
            <a:spLocks noGrp="1"/>
          </p:cNvSpPr>
          <p:nvPr>
            <p:ph type="sldNum" sz="quarter" idx="12"/>
          </p:nvPr>
        </p:nvSpPr>
        <p:spPr/>
        <p:txBody>
          <a:bodyPr/>
          <a:lstStyle/>
          <a:p>
            <a:fld id="{C8100989-B75F-4602-84D8-19856CD6A586}" type="slidenum">
              <a:rPr lang="fr-FR" smtClean="0"/>
              <a:pPr/>
              <a:t>18</a:t>
            </a:fld>
            <a:endParaRPr lang="fr-FR" dirty="0"/>
          </a:p>
        </p:txBody>
      </p:sp>
      <p:sp>
        <p:nvSpPr>
          <p:cNvPr id="6" name="Espace réservé du texte 1">
            <a:extLst>
              <a:ext uri="{FF2B5EF4-FFF2-40B4-BE49-F238E27FC236}">
                <a16:creationId xmlns:a16="http://schemas.microsoft.com/office/drawing/2014/main" id="{B95D9EDA-459A-CECE-3FF5-19A4C361544F}"/>
              </a:ext>
            </a:extLst>
          </p:cNvPr>
          <p:cNvSpPr>
            <a:spLocks noGrp="1"/>
          </p:cNvSpPr>
          <p:nvPr>
            <p:ph type="title"/>
          </p:nvPr>
        </p:nvSpPr>
        <p:spPr/>
        <p:txBody>
          <a:bodyPr>
            <a:normAutofit/>
          </a:bodyPr>
          <a:lstStyle/>
          <a:p>
            <a:r>
              <a:rPr lang="fr-FR" sz="2000" dirty="0">
                <a:highlight>
                  <a:srgbClr val="FFFF00"/>
                </a:highlight>
              </a:rPr>
              <a:t>L’évaluation des situations de handicap psychique par la MDPH (1) </a:t>
            </a:r>
          </a:p>
        </p:txBody>
      </p:sp>
      <p:sp>
        <p:nvSpPr>
          <p:cNvPr id="7" name="Espace réservé du texte 2">
            <a:extLst>
              <a:ext uri="{FF2B5EF4-FFF2-40B4-BE49-F238E27FC236}">
                <a16:creationId xmlns:a16="http://schemas.microsoft.com/office/drawing/2014/main" id="{C03BAFFC-AA16-81CC-2D16-D9C9040B54B3}"/>
              </a:ext>
            </a:extLst>
          </p:cNvPr>
          <p:cNvSpPr>
            <a:spLocks noGrp="1"/>
          </p:cNvSpPr>
          <p:nvPr>
            <p:ph idx="1"/>
          </p:nvPr>
        </p:nvSpPr>
        <p:spPr/>
        <p:txBody>
          <a:bodyPr/>
          <a:lstStyle/>
          <a:p>
            <a:pPr marL="285750" indent="-285750">
              <a:buFont typeface="Arial" panose="020B0604020202020204" pitchFamily="34" charset="0"/>
              <a:buChar char="•"/>
            </a:pPr>
            <a:endParaRPr lang="fr-FR" sz="1600" b="0" dirty="0"/>
          </a:p>
          <a:p>
            <a:pPr marL="285750" indent="-285750">
              <a:buClr>
                <a:srgbClr val="5AAB45"/>
              </a:buClr>
              <a:buFont typeface="Arial" panose="020B0604020202020204" pitchFamily="34" charset="0"/>
              <a:buChar char="•"/>
            </a:pPr>
            <a:r>
              <a:rPr lang="fr-FR" dirty="0"/>
              <a:t>L’approche partenariale est indispensable </a:t>
            </a:r>
            <a:r>
              <a:rPr lang="fr-FR" b="0" dirty="0"/>
              <a:t>:</a:t>
            </a:r>
          </a:p>
          <a:p>
            <a:pPr marL="722313" indent="-277813">
              <a:buClr>
                <a:srgbClr val="5AAB45"/>
              </a:buClr>
              <a:buFont typeface="Wingdings" panose="05000000000000000000" pitchFamily="2" charset="2"/>
              <a:buChar char="ü"/>
            </a:pPr>
            <a:r>
              <a:rPr lang="fr-FR" sz="2000" b="0" dirty="0"/>
              <a:t>nécessité de croiser les regards et les observations</a:t>
            </a:r>
          </a:p>
          <a:p>
            <a:pPr marL="722313" indent="-277813">
              <a:buClr>
                <a:srgbClr val="5AAB45"/>
              </a:buClr>
              <a:buFont typeface="Wingdings" panose="05000000000000000000" pitchFamily="2" charset="2"/>
              <a:buChar char="ü"/>
            </a:pPr>
            <a:r>
              <a:rPr lang="fr-FR" sz="2000" b="0" dirty="0"/>
              <a:t>nécessité d’un langage partagé,</a:t>
            </a:r>
          </a:p>
          <a:p>
            <a:pPr marL="722313" indent="-277813">
              <a:buClr>
                <a:srgbClr val="5AAB45"/>
              </a:buClr>
              <a:buFont typeface="Wingdings" panose="05000000000000000000" pitchFamily="2" charset="2"/>
              <a:buChar char="ü"/>
            </a:pPr>
            <a:r>
              <a:rPr lang="fr-FR" sz="2000" b="0" dirty="0"/>
              <a:t>de s’appuyer sur  tous les acteurs : </a:t>
            </a:r>
          </a:p>
          <a:p>
            <a:pPr marL="1071563" indent="-265113">
              <a:buClr>
                <a:srgbClr val="5AAB45"/>
              </a:buClr>
              <a:buFont typeface="Courier New" panose="02070309020205020404" pitchFamily="49" charset="0"/>
              <a:buChar char="o"/>
            </a:pPr>
            <a:r>
              <a:rPr lang="fr-FR" sz="2000" b="0" dirty="0"/>
              <a:t>la personne elle-même,</a:t>
            </a:r>
          </a:p>
          <a:p>
            <a:pPr marL="1071563" indent="-265113">
              <a:buClr>
                <a:srgbClr val="5AAB45"/>
              </a:buClr>
              <a:buFont typeface="Courier New" panose="02070309020205020404" pitchFamily="49" charset="0"/>
              <a:buChar char="o"/>
            </a:pPr>
            <a:r>
              <a:rPr lang="fr-FR" sz="2000" b="0" dirty="0"/>
              <a:t>l’entourage familial et amical,</a:t>
            </a:r>
          </a:p>
          <a:p>
            <a:pPr marL="1071563" indent="-265113">
              <a:buClr>
                <a:srgbClr val="5AAB45"/>
              </a:buClr>
              <a:buFont typeface="Courier New" panose="02070309020205020404" pitchFamily="49" charset="0"/>
              <a:buChar char="o"/>
            </a:pPr>
            <a:r>
              <a:rPr lang="fr-FR" sz="2000" b="0" dirty="0"/>
              <a:t>les professionnels de santé, du social, du médico-social qui la connaissent.</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52534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E9B11A2-DCF2-6999-0AF4-080236BE15FE}"/>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CF574402-9171-B5C4-605F-1C858CEC393B}"/>
              </a:ext>
            </a:extLst>
          </p:cNvPr>
          <p:cNvSpPr>
            <a:spLocks noGrp="1"/>
          </p:cNvSpPr>
          <p:nvPr>
            <p:ph type="sldNum" sz="quarter" idx="12"/>
          </p:nvPr>
        </p:nvSpPr>
        <p:spPr/>
        <p:txBody>
          <a:bodyPr/>
          <a:lstStyle/>
          <a:p>
            <a:fld id="{C8100989-B75F-4602-84D8-19856CD6A586}" type="slidenum">
              <a:rPr lang="fr-FR" smtClean="0"/>
              <a:pPr/>
              <a:t>19</a:t>
            </a:fld>
            <a:endParaRPr lang="fr-FR" dirty="0"/>
          </a:p>
        </p:txBody>
      </p:sp>
      <p:sp>
        <p:nvSpPr>
          <p:cNvPr id="6" name="Espace réservé du texte 1">
            <a:extLst>
              <a:ext uri="{FF2B5EF4-FFF2-40B4-BE49-F238E27FC236}">
                <a16:creationId xmlns:a16="http://schemas.microsoft.com/office/drawing/2014/main" id="{B38BFC91-25B7-8CBC-D26F-C7A3636F8B64}"/>
              </a:ext>
            </a:extLst>
          </p:cNvPr>
          <p:cNvSpPr>
            <a:spLocks noGrp="1"/>
          </p:cNvSpPr>
          <p:nvPr>
            <p:ph type="title"/>
          </p:nvPr>
        </p:nvSpPr>
        <p:spPr>
          <a:xfrm>
            <a:off x="482476" y="582959"/>
            <a:ext cx="8229600" cy="796950"/>
          </a:xfrm>
        </p:spPr>
        <p:txBody>
          <a:bodyPr>
            <a:normAutofit/>
          </a:bodyPr>
          <a:lstStyle/>
          <a:p>
            <a:r>
              <a:rPr lang="fr-FR" sz="2000" dirty="0"/>
              <a:t>L’évaluation des situations de handicap psychique, par la MDPH (2)</a:t>
            </a:r>
          </a:p>
        </p:txBody>
      </p:sp>
      <p:sp>
        <p:nvSpPr>
          <p:cNvPr id="7" name="Espace réservé du texte 3">
            <a:extLst>
              <a:ext uri="{FF2B5EF4-FFF2-40B4-BE49-F238E27FC236}">
                <a16:creationId xmlns:a16="http://schemas.microsoft.com/office/drawing/2014/main" id="{F7EF2A2D-075B-401E-3D42-593720B40AD3}"/>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fr-FR" sz="1800" dirty="0"/>
              <a:t>Les principes de base doivent s’appliquer mais il faut aller plus loin pour :</a:t>
            </a:r>
          </a:p>
          <a:p>
            <a:pPr marL="722313" indent="-361950">
              <a:buFont typeface="Wingdings" panose="05000000000000000000" pitchFamily="2" charset="2"/>
              <a:buChar char="ü"/>
            </a:pPr>
            <a:r>
              <a:rPr lang="fr-FR" sz="1900" dirty="0"/>
              <a:t>prendre en considération les manifestations singulières des troubles psychiques </a:t>
            </a:r>
          </a:p>
          <a:p>
            <a:pPr marL="1200150" lvl="1" indent="-361950">
              <a:buFont typeface="Wingdings" panose="05000000000000000000" pitchFamily="2" charset="2"/>
              <a:buChar char="ü"/>
            </a:pPr>
            <a:r>
              <a:rPr lang="fr-FR" sz="1500" dirty="0">
                <a:latin typeface="Arial" panose="020B0604020202020204" pitchFamily="34" charset="0"/>
                <a:cs typeface="Arial" panose="020B0604020202020204" pitchFamily="34" charset="0"/>
              </a:rPr>
              <a:t>Déni, non-demande, non-prise de conscience des troubles et de leur situation ;</a:t>
            </a:r>
          </a:p>
          <a:p>
            <a:pPr marL="1200150" lvl="1" indent="-361950">
              <a:buFont typeface="Wingdings" panose="05000000000000000000" pitchFamily="2" charset="2"/>
              <a:buChar char="ü"/>
            </a:pPr>
            <a:r>
              <a:rPr lang="fr-FR" sz="1500" dirty="0">
                <a:latin typeface="Arial" panose="020B0604020202020204" pitchFamily="34" charset="0"/>
                <a:cs typeface="Arial" panose="020B0604020202020204" pitchFamily="34" charset="0"/>
              </a:rPr>
              <a:t>Non ou faible expression d’attentes, de besoins, sous ou surestimation de leurs capacités à réaliser des activités ou à participer à la vie de la société ;</a:t>
            </a:r>
          </a:p>
          <a:p>
            <a:pPr marL="1200150" lvl="1" indent="-361950">
              <a:buFont typeface="Wingdings" panose="05000000000000000000" pitchFamily="2" charset="2"/>
              <a:buChar char="ü"/>
            </a:pPr>
            <a:r>
              <a:rPr lang="fr-FR" sz="1500" dirty="0">
                <a:latin typeface="Arial" panose="020B0604020202020204" pitchFamily="34" charset="0"/>
                <a:cs typeface="Arial" panose="020B0604020202020204" pitchFamily="34" charset="0"/>
              </a:rPr>
              <a:t>Difficulté à faire des choix, à impulser une décision ou une action, absence ou faible expression de motivation;</a:t>
            </a:r>
          </a:p>
          <a:p>
            <a:pPr marL="1200150" lvl="1" indent="-361950">
              <a:buFont typeface="Wingdings" panose="05000000000000000000" pitchFamily="2" charset="2"/>
              <a:buChar char="ü"/>
            </a:pPr>
            <a:r>
              <a:rPr lang="fr-FR" sz="1500" dirty="0">
                <a:latin typeface="Arial" panose="020B0604020202020204" pitchFamily="34" charset="0"/>
                <a:cs typeface="Arial" panose="020B0604020202020204" pitchFamily="34" charset="0"/>
              </a:rPr>
              <a:t>Interaction entre les conséquences des troubles psychiatriques et les conséquences liées au contexte environnemental : auto-stigmatisation et souci de normalisation. </a:t>
            </a:r>
          </a:p>
          <a:p>
            <a:pPr marL="722313" indent="-361950">
              <a:buFont typeface="Wingdings" panose="05000000000000000000" pitchFamily="2" charset="2"/>
              <a:buChar char="ü"/>
            </a:pPr>
            <a:r>
              <a:rPr lang="fr-FR" sz="1900" dirty="0"/>
              <a:t>ne pas oublier le « handicap dit invisible » ;</a:t>
            </a:r>
          </a:p>
          <a:p>
            <a:pPr marL="722313" indent="-361950">
              <a:buFont typeface="Wingdings" panose="05000000000000000000" pitchFamily="2" charset="2"/>
              <a:buChar char="ü"/>
            </a:pPr>
            <a:r>
              <a:rPr lang="fr-FR" sz="1900" dirty="0"/>
              <a:t>connaitre la capacité psychique  : confronter le « dire » et le « faire », ne pas se limiter au déclaratif. </a:t>
            </a:r>
          </a:p>
          <a:p>
            <a:pPr marL="722313" indent="-361950">
              <a:buFont typeface="Wingdings" panose="05000000000000000000" pitchFamily="2" charset="2"/>
              <a:buChar char="ü"/>
            </a:pPr>
            <a:endParaRPr lang="fr-FR" dirty="0"/>
          </a:p>
          <a:p>
            <a:r>
              <a:rPr lang="fr-FR" sz="1800" dirty="0"/>
              <a:t>Un processus, sur une certaine durée, dans une dynamique relationnelle : des allers et retours entre la personne, son entourage et les professionnels qui l’accompagnent</a:t>
            </a:r>
          </a:p>
          <a:p>
            <a:endParaRPr lang="fr-FR" dirty="0"/>
          </a:p>
          <a:p>
            <a:r>
              <a:rPr lang="fr-FR" sz="1800" dirty="0"/>
              <a:t>Ne doit pas s’arrêter à la non-réponse des personnes</a:t>
            </a:r>
          </a:p>
        </p:txBody>
      </p:sp>
    </p:spTree>
    <p:extLst>
      <p:ext uri="{BB962C8B-B14F-4D97-AF65-F5344CB8AC3E}">
        <p14:creationId xmlns:p14="http://schemas.microsoft.com/office/powerpoint/2010/main" val="281792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8B29BA-C95D-BC57-59FD-EF513398BEFF}"/>
              </a:ext>
            </a:extLst>
          </p:cNvPr>
          <p:cNvSpPr>
            <a:spLocks noGrp="1"/>
          </p:cNvSpPr>
          <p:nvPr>
            <p:ph type="dt" sz="half" idx="10"/>
          </p:nvPr>
        </p:nvSpPr>
        <p:spPr/>
        <p:txBody>
          <a:bodyPr/>
          <a:lstStyle/>
          <a:p>
            <a:fld id="{5ED0F16A-834B-CB47-85E0-86B61640559E}" type="datetime1">
              <a:rPr lang="fr-FR" smtClean="0"/>
              <a:t>06/05/2026</a:t>
            </a:fld>
            <a:endParaRPr lang="en-US"/>
          </a:p>
        </p:txBody>
      </p:sp>
      <p:sp>
        <p:nvSpPr>
          <p:cNvPr id="3" name="Espace réservé du numéro de diapositive 2">
            <a:extLst>
              <a:ext uri="{FF2B5EF4-FFF2-40B4-BE49-F238E27FC236}">
                <a16:creationId xmlns:a16="http://schemas.microsoft.com/office/drawing/2014/main" id="{9C647CFE-21B1-30DA-3CB4-372FC62F0D83}"/>
              </a:ext>
            </a:extLst>
          </p:cNvPr>
          <p:cNvSpPr>
            <a:spLocks noGrp="1"/>
          </p:cNvSpPr>
          <p:nvPr>
            <p:ph type="sldNum" sz="quarter" idx="12"/>
          </p:nvPr>
        </p:nvSpPr>
        <p:spPr/>
        <p:txBody>
          <a:bodyPr/>
          <a:lstStyle/>
          <a:p>
            <a:fld id="{687D7A59-36E2-48B9-B146-C1E59501F63F}" type="slidenum">
              <a:rPr lang="en-US" smtClean="0"/>
              <a:pPr/>
              <a:t>2</a:t>
            </a:fld>
            <a:endParaRPr lang="en-US"/>
          </a:p>
        </p:txBody>
      </p:sp>
      <p:sp>
        <p:nvSpPr>
          <p:cNvPr id="4" name="ZoneTexte 3">
            <a:extLst>
              <a:ext uri="{FF2B5EF4-FFF2-40B4-BE49-F238E27FC236}">
                <a16:creationId xmlns:a16="http://schemas.microsoft.com/office/drawing/2014/main" id="{38460143-5862-BAAD-3D7D-A49965CC4D92}"/>
              </a:ext>
            </a:extLst>
          </p:cNvPr>
          <p:cNvSpPr txBox="1"/>
          <p:nvPr/>
        </p:nvSpPr>
        <p:spPr>
          <a:xfrm>
            <a:off x="600820" y="921063"/>
            <a:ext cx="7704856" cy="1569660"/>
          </a:xfrm>
          <a:prstGeom prst="rect">
            <a:avLst/>
          </a:prstGeom>
          <a:solidFill>
            <a:srgbClr val="FFFF00"/>
          </a:solidFill>
        </p:spPr>
        <p:txBody>
          <a:bodyPr wrap="square" rtlCol="0">
            <a:spAutoFit/>
          </a:bodyPr>
          <a:lstStyle/>
          <a:p>
            <a:r>
              <a:rPr lang="fr-FR" sz="2400" dirty="0"/>
              <a:t>LOI 2005-112 du 11 FEVRIER 2005</a:t>
            </a:r>
          </a:p>
          <a:p>
            <a:endParaRPr lang="fr-FR" sz="2400" dirty="0"/>
          </a:p>
          <a:p>
            <a:r>
              <a:rPr lang="fr-FR" sz="2400" dirty="0"/>
              <a:t>Pour l’égalité des droits et des chances,  </a:t>
            </a:r>
          </a:p>
          <a:p>
            <a:r>
              <a:rPr lang="fr-FR" sz="2400" dirty="0"/>
              <a:t>la participation et la citoyenneté des personnes handicapées</a:t>
            </a:r>
          </a:p>
        </p:txBody>
      </p:sp>
      <p:sp>
        <p:nvSpPr>
          <p:cNvPr id="5" name="ZoneTexte 4">
            <a:extLst>
              <a:ext uri="{FF2B5EF4-FFF2-40B4-BE49-F238E27FC236}">
                <a16:creationId xmlns:a16="http://schemas.microsoft.com/office/drawing/2014/main" id="{F5802D24-3CCA-8D12-3731-B4F90DD634CE}"/>
              </a:ext>
            </a:extLst>
          </p:cNvPr>
          <p:cNvSpPr txBox="1"/>
          <p:nvPr/>
        </p:nvSpPr>
        <p:spPr>
          <a:xfrm>
            <a:off x="323528" y="2647590"/>
            <a:ext cx="6696744" cy="3891322"/>
          </a:xfrm>
          <a:prstGeom prst="rect">
            <a:avLst/>
          </a:prstGeom>
          <a:noFill/>
        </p:spPr>
        <p:txBody>
          <a:bodyPr wrap="square" rtlCol="0">
            <a:spAutoFit/>
          </a:bodyPr>
          <a:lstStyle/>
          <a:p>
            <a:pPr marL="0" indent="0">
              <a:buNone/>
            </a:pPr>
            <a:endParaRPr lang="fr-FR" sz="1800" b="0" dirty="0"/>
          </a:p>
          <a:p>
            <a:pPr marL="0" indent="0">
              <a:buNone/>
            </a:pPr>
            <a:r>
              <a:rPr lang="fr-FR" sz="2000" b="0" dirty="0"/>
              <a:t>Les fondements conceptuels posés par cette loi:</a:t>
            </a:r>
          </a:p>
          <a:p>
            <a:r>
              <a:rPr lang="fr-FR" sz="2000" b="0" dirty="0"/>
              <a:t>- Définition juridique du handicap</a:t>
            </a:r>
          </a:p>
          <a:p>
            <a:r>
              <a:rPr lang="fr-FR" sz="2000" b="0" dirty="0"/>
              <a:t>- Droit à la solidarité nationale</a:t>
            </a:r>
          </a:p>
          <a:p>
            <a:r>
              <a:rPr lang="fr-FR" sz="2000" b="0" dirty="0"/>
              <a:t>- Droit à compensation personnalisée</a:t>
            </a:r>
          </a:p>
          <a:p>
            <a:r>
              <a:rPr lang="fr-FR" sz="2000" b="0" dirty="0"/>
              <a:t>- Droit à l’accessibilité</a:t>
            </a:r>
          </a:p>
          <a:p>
            <a:pPr marL="0" indent="0">
              <a:buNone/>
            </a:pPr>
            <a:endParaRPr lang="fr-FR" sz="2000" b="0" dirty="0"/>
          </a:p>
          <a:p>
            <a:pPr marL="0" indent="0">
              <a:buNone/>
            </a:pPr>
            <a:r>
              <a:rPr lang="fr-FR" sz="2000" b="0" dirty="0"/>
              <a:t>Création des MDPH, guichets uniques d’accès aux droits</a:t>
            </a:r>
            <a:r>
              <a:rPr lang="fr-FR" sz="2000" dirty="0"/>
              <a:t> à compensation </a:t>
            </a:r>
            <a:r>
              <a:rPr lang="fr-FR" sz="2000"/>
              <a:t>du handicap.</a:t>
            </a:r>
            <a:endParaRPr lang="fr-FR" sz="2000" b="0" dirty="0"/>
          </a:p>
          <a:p>
            <a:pPr marL="228600" marR="0" lvl="0" indent="-228600" algn="just" defTabSz="914400" rtl="0" eaLnBrk="1" fontAlgn="auto" latinLnBrk="0" hangingPunct="1">
              <a:lnSpc>
                <a:spcPct val="90000"/>
              </a:lnSpc>
              <a:spcBef>
                <a:spcPts val="1000"/>
              </a:spcBef>
              <a:spcAft>
                <a:spcPts val="0"/>
              </a:spcAft>
              <a:buClrTx/>
              <a:buSzTx/>
              <a:buFontTx/>
              <a:buChar char="-"/>
              <a:tabLst/>
              <a:defRPr/>
            </a:pPr>
            <a:endParaRPr kumimoji="0" lang="fr-F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endParaRPr lang="fr-FR" dirty="0"/>
          </a:p>
        </p:txBody>
      </p:sp>
    </p:spTree>
    <p:extLst>
      <p:ext uri="{BB962C8B-B14F-4D97-AF65-F5344CB8AC3E}">
        <p14:creationId xmlns:p14="http://schemas.microsoft.com/office/powerpoint/2010/main" val="1826963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42EC45E-E038-A98E-1BAD-1E129FFE4318}"/>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D14467AC-326E-569E-F341-3B2CE6ADDDD8}"/>
              </a:ext>
            </a:extLst>
          </p:cNvPr>
          <p:cNvSpPr>
            <a:spLocks noGrp="1"/>
          </p:cNvSpPr>
          <p:nvPr>
            <p:ph type="sldNum" sz="quarter" idx="12"/>
          </p:nvPr>
        </p:nvSpPr>
        <p:spPr/>
        <p:txBody>
          <a:bodyPr/>
          <a:lstStyle/>
          <a:p>
            <a:fld id="{C8100989-B75F-4602-84D8-19856CD6A586}" type="slidenum">
              <a:rPr lang="fr-FR" smtClean="0"/>
              <a:pPr/>
              <a:t>20</a:t>
            </a:fld>
            <a:endParaRPr lang="fr-FR" dirty="0"/>
          </a:p>
        </p:txBody>
      </p:sp>
      <p:sp>
        <p:nvSpPr>
          <p:cNvPr id="6" name="Espace réservé du texte 1">
            <a:extLst>
              <a:ext uri="{FF2B5EF4-FFF2-40B4-BE49-F238E27FC236}">
                <a16:creationId xmlns:a16="http://schemas.microsoft.com/office/drawing/2014/main" id="{CB07B861-72A2-1355-523B-B1FFFF9620A1}"/>
              </a:ext>
            </a:extLst>
          </p:cNvPr>
          <p:cNvSpPr>
            <a:spLocks noGrp="1"/>
          </p:cNvSpPr>
          <p:nvPr>
            <p:ph type="title"/>
          </p:nvPr>
        </p:nvSpPr>
        <p:spPr/>
        <p:txBody>
          <a:bodyPr>
            <a:normAutofit/>
          </a:bodyPr>
          <a:lstStyle/>
          <a:p>
            <a:r>
              <a:rPr lang="fr-FR" sz="2000" dirty="0"/>
              <a:t>L’évaluation des situations de handicap psychique, par la MDPH (3)</a:t>
            </a:r>
          </a:p>
        </p:txBody>
      </p:sp>
      <p:sp>
        <p:nvSpPr>
          <p:cNvPr id="7" name="Espace réservé du texte 2">
            <a:extLst>
              <a:ext uri="{FF2B5EF4-FFF2-40B4-BE49-F238E27FC236}">
                <a16:creationId xmlns:a16="http://schemas.microsoft.com/office/drawing/2014/main" id="{56754706-ABD7-F9CE-B50B-B88C40789521}"/>
              </a:ext>
            </a:extLst>
          </p:cNvPr>
          <p:cNvSpPr>
            <a:spLocks noGrp="1"/>
          </p:cNvSpPr>
          <p:nvPr>
            <p:ph idx="1"/>
          </p:nvPr>
        </p:nvSpPr>
        <p:spPr>
          <a:xfrm>
            <a:off x="457200" y="1340769"/>
            <a:ext cx="8363272" cy="4896544"/>
          </a:xfrm>
        </p:spPr>
        <p:txBody>
          <a:bodyPr>
            <a:normAutofit/>
          </a:bodyPr>
          <a:lstStyle/>
          <a:p>
            <a:pPr>
              <a:buClr>
                <a:srgbClr val="5AAB45"/>
              </a:buClr>
            </a:pPr>
            <a:r>
              <a:rPr lang="fr-FR" sz="1800" dirty="0"/>
              <a:t>Nécessité de poser des questions spécifiques au handicap psychique :</a:t>
            </a:r>
            <a:endParaRPr lang="fr-FR" sz="1800" b="0" dirty="0"/>
          </a:p>
          <a:p>
            <a:pPr marL="285750" indent="-285750">
              <a:buClr>
                <a:srgbClr val="5AAB45"/>
              </a:buClr>
              <a:buFont typeface="Arial" panose="020B0604020202020204" pitchFamily="34" charset="0"/>
              <a:buChar char="•"/>
            </a:pPr>
            <a:endParaRPr lang="fr-FR" sz="1800" dirty="0"/>
          </a:p>
          <a:p>
            <a:pPr marL="285750" indent="-285750">
              <a:buClr>
                <a:srgbClr val="5AAB45"/>
              </a:buClr>
              <a:buFont typeface="Arial" panose="020B0604020202020204" pitchFamily="34" charset="0"/>
              <a:buChar char="•"/>
            </a:pPr>
            <a:r>
              <a:rPr lang="fr-FR" sz="1800" dirty="0"/>
              <a:t>Sur la capacité ou l’incapacité psychique à agir, à entreprendre l’action</a:t>
            </a:r>
          </a:p>
          <a:p>
            <a:pPr marL="612000" lvl="1" indent="-285750">
              <a:buFont typeface="Arial" panose="020B0604020202020204" pitchFamily="34" charset="0"/>
              <a:buChar char="–"/>
            </a:pPr>
            <a:r>
              <a:rPr lang="fr-FR" dirty="0"/>
              <a:t>Ainsi la personne peut avoir la capacité physique à réaliser les activités de la vie quotidienne mais en être empêchée par ses troubles psychiques.</a:t>
            </a:r>
          </a:p>
          <a:p>
            <a:pPr marL="612000" lvl="1" indent="-285750">
              <a:buFont typeface="Arial" panose="020B0604020202020204" pitchFamily="34" charset="0"/>
              <a:buChar char="–"/>
            </a:pPr>
            <a:r>
              <a:rPr lang="fr-FR" dirty="0"/>
              <a:t>L’apragmatisme : incapacité d’origine purement psychique de maintenir une activité et un comportement répondant  aux besoins et aux conditions de vie</a:t>
            </a:r>
          </a:p>
          <a:p>
            <a:pPr marL="285750" indent="-285750">
              <a:buClr>
                <a:srgbClr val="5AAB45"/>
              </a:buClr>
              <a:buFont typeface="Arial" panose="020B0604020202020204" pitchFamily="34" charset="0"/>
              <a:buChar char="•"/>
            </a:pPr>
            <a:endParaRPr lang="fr-FR" sz="800" dirty="0"/>
          </a:p>
          <a:p>
            <a:pPr marL="285750" indent="-285750">
              <a:buClr>
                <a:srgbClr val="5AAB45"/>
              </a:buClr>
              <a:buFont typeface="Arial" panose="020B0604020202020204" pitchFamily="34" charset="0"/>
              <a:buChar char="•"/>
            </a:pPr>
            <a:r>
              <a:rPr lang="fr-FR" sz="1800" dirty="0"/>
              <a:t>Sur ses capacités ou difficultés à évaluer ses besoins, </a:t>
            </a:r>
            <a:r>
              <a:rPr lang="fr-FR" sz="1800" b="0" dirty="0"/>
              <a:t>apprécier sa situation, exprimer des attentes, demander de l’aide</a:t>
            </a:r>
          </a:p>
          <a:p>
            <a:pPr marL="285750" indent="-285750">
              <a:buClr>
                <a:srgbClr val="5AAB45"/>
              </a:buClr>
              <a:buFont typeface="Arial" panose="020B0604020202020204" pitchFamily="34" charset="0"/>
              <a:buChar char="•"/>
            </a:pPr>
            <a:endParaRPr lang="fr-FR" sz="1800" dirty="0"/>
          </a:p>
          <a:p>
            <a:pPr marL="285750" indent="-285750">
              <a:buClr>
                <a:srgbClr val="5AAB45"/>
              </a:buClr>
              <a:buFont typeface="Arial" panose="020B0604020202020204" pitchFamily="34" charset="0"/>
              <a:buChar char="•"/>
            </a:pPr>
            <a:r>
              <a:rPr lang="fr-FR" sz="1800" dirty="0"/>
              <a:t>Sur ses capacités ou difficultés à interagir socialement, </a:t>
            </a:r>
            <a:r>
              <a:rPr lang="fr-FR" sz="1800" b="0" dirty="0"/>
              <a:t>à avoir des relations avec autrui</a:t>
            </a:r>
          </a:p>
          <a:p>
            <a:pPr marL="285750" indent="-285750">
              <a:buClr>
                <a:srgbClr val="5AAB45"/>
              </a:buClr>
              <a:buFont typeface="Arial" panose="020B0604020202020204" pitchFamily="34" charset="0"/>
              <a:buChar char="•"/>
            </a:pPr>
            <a:endParaRPr lang="fr-FR" sz="1800" dirty="0"/>
          </a:p>
          <a:p>
            <a:pPr marL="285750" indent="-285750">
              <a:buClr>
                <a:srgbClr val="5AAB45"/>
              </a:buClr>
              <a:buFont typeface="Arial" panose="020B0604020202020204" pitchFamily="34" charset="0"/>
              <a:buChar char="•"/>
            </a:pPr>
            <a:r>
              <a:rPr lang="fr-FR" sz="1800" dirty="0"/>
              <a:t>Sur ses capacités ou incapacités motivationnelles</a:t>
            </a:r>
          </a:p>
          <a:p>
            <a:pPr marL="285750" indent="-285750">
              <a:buClr>
                <a:srgbClr val="5AAB45"/>
              </a:buClr>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414851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r>
              <a:rPr lang="fr-FR" sz="2400" dirty="0">
                <a:highlight>
                  <a:srgbClr val="FFFF00"/>
                </a:highlight>
              </a:rPr>
              <a:t>La mise en évidence des besoins   </a:t>
            </a:r>
          </a:p>
        </p:txBody>
      </p:sp>
      <p:sp>
        <p:nvSpPr>
          <p:cNvPr id="3" name="Espace réservé du contenu 2"/>
          <p:cNvSpPr>
            <a:spLocks noGrp="1"/>
          </p:cNvSpPr>
          <p:nvPr>
            <p:ph idx="1"/>
          </p:nvPr>
        </p:nvSpPr>
        <p:spPr/>
        <p:txBody>
          <a:bodyPr/>
          <a:lstStyle/>
          <a:p>
            <a:r>
              <a:rPr lang="fr-FR" sz="2000" dirty="0"/>
              <a:t>Besoins pour la vie quotidienne, pour la scolarité, pour la vie professionnelle.</a:t>
            </a:r>
          </a:p>
          <a:p>
            <a:r>
              <a:rPr lang="fr-FR" sz="2000" dirty="0"/>
              <a:t>En matière d’autonomie</a:t>
            </a:r>
          </a:p>
          <a:p>
            <a:pPr lvl="1">
              <a:buFont typeface="Courier New"/>
              <a:buChar char="o"/>
            </a:pPr>
            <a:r>
              <a:rPr lang="fr-FR" sz="1700" b="0" dirty="0"/>
              <a:t>Pour l’entretien personnel</a:t>
            </a:r>
          </a:p>
          <a:p>
            <a:pPr lvl="1">
              <a:buFont typeface="Courier New"/>
              <a:buChar char="o"/>
            </a:pPr>
            <a:r>
              <a:rPr lang="fr-FR" sz="1700" b="0" dirty="0"/>
              <a:t>Les relations et les interactions avec autrui</a:t>
            </a:r>
          </a:p>
          <a:p>
            <a:pPr lvl="1">
              <a:buFont typeface="Courier New"/>
              <a:buChar char="o"/>
            </a:pPr>
            <a:r>
              <a:rPr lang="fr-FR" sz="1700" b="0" dirty="0"/>
              <a:t>La mobilité</a:t>
            </a:r>
          </a:p>
          <a:p>
            <a:pPr lvl="1">
              <a:buFont typeface="Courier New"/>
              <a:buChar char="o"/>
            </a:pPr>
            <a:r>
              <a:rPr lang="fr-FR" sz="1700" b="0" dirty="0"/>
              <a:t>La prise de décisions adaptées et pour la sécurité</a:t>
            </a:r>
          </a:p>
          <a:p>
            <a:pPr lvl="1">
              <a:buFont typeface="Courier New"/>
              <a:buChar char="o"/>
            </a:pPr>
            <a:r>
              <a:rPr lang="fr-FR" sz="1700" dirty="0"/>
              <a:t>Pour du soutien à l’autonomie</a:t>
            </a:r>
            <a:endParaRPr lang="fr-FR" sz="1700" b="0" dirty="0"/>
          </a:p>
          <a:p>
            <a:r>
              <a:rPr lang="fr-FR" sz="2000" dirty="0"/>
              <a:t>Besoins pour la participation sociale</a:t>
            </a:r>
          </a:p>
          <a:p>
            <a:pPr lvl="1">
              <a:buFont typeface="Courier New"/>
              <a:buChar char="o"/>
            </a:pPr>
            <a:r>
              <a:rPr lang="fr-FR" sz="1700" b="0" dirty="0"/>
              <a:t>Pour accéder aux droits et à citoyenneté</a:t>
            </a:r>
          </a:p>
          <a:p>
            <a:pPr lvl="1">
              <a:buFont typeface="Courier New"/>
              <a:buChar char="o"/>
            </a:pPr>
            <a:r>
              <a:rPr lang="fr-FR" sz="1700" b="0" dirty="0"/>
              <a:t>Pour vivre dans un logement et accomplir les activités domestiques</a:t>
            </a:r>
          </a:p>
          <a:p>
            <a:pPr lvl="1">
              <a:buFont typeface="Courier New"/>
              <a:buChar char="o"/>
            </a:pPr>
            <a:r>
              <a:rPr lang="fr-FR" sz="1700" b="0" dirty="0"/>
              <a:t>Pour l’insertion sociale et professionnelle et pour exercer ses rôles sociaux</a:t>
            </a:r>
          </a:p>
          <a:p>
            <a:pPr lvl="1">
              <a:buFont typeface="Courier New"/>
              <a:buChar char="o"/>
            </a:pPr>
            <a:r>
              <a:rPr lang="fr-FR" sz="1700" b="0" dirty="0"/>
              <a:t>Pour participer à la vie sociale et se déplacer avec un moyen de transport</a:t>
            </a:r>
          </a:p>
          <a:p>
            <a:pPr lvl="1">
              <a:buFont typeface="Courier New"/>
              <a:buChar char="o"/>
            </a:pPr>
            <a:r>
              <a:rPr lang="fr-FR" sz="1700" b="0" dirty="0"/>
              <a:t>En matière de ressources et d’autosuffisance économique</a:t>
            </a:r>
          </a:p>
          <a:p>
            <a:pPr>
              <a:buFont typeface="Courier New"/>
              <a:buChar char="o"/>
            </a:pPr>
            <a:endParaRPr lang="fr-FR" sz="2000" b="0" dirty="0"/>
          </a:p>
          <a:p>
            <a:pPr marL="0" indent="0">
              <a:buNone/>
            </a:pPr>
            <a:endParaRPr lang="fr-FR" sz="2000" b="0" dirty="0"/>
          </a:p>
          <a:p>
            <a:pPr marL="0" indent="0">
              <a:buNone/>
            </a:pPr>
            <a:endParaRPr lang="fr-FR" b="0" dirty="0"/>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21</a:t>
            </a:fld>
            <a:endParaRPr lang="fr-FR" dirty="0"/>
          </a:p>
        </p:txBody>
      </p:sp>
      <p:sp>
        <p:nvSpPr>
          <p:cNvPr id="5" name="Espace réservé de la date 4"/>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21700745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2acc56bf5_2_436"/>
          <p:cNvSpPr/>
          <p:nvPr/>
        </p:nvSpPr>
        <p:spPr>
          <a:xfrm>
            <a:off x="459000" y="9289194"/>
            <a:ext cx="4806315" cy="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8" name="Google Shape;238;gf2acc56bf5_2_436"/>
          <p:cNvSpPr/>
          <p:nvPr/>
        </p:nvSpPr>
        <p:spPr>
          <a:xfrm rot="10800000" flipH="1">
            <a:off x="654066" y="5593610"/>
            <a:ext cx="6921094" cy="8055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2" name="Google Shape;242;gf2acc56bf5_2_436"/>
          <p:cNvSpPr txBox="1"/>
          <p:nvPr/>
        </p:nvSpPr>
        <p:spPr>
          <a:xfrm>
            <a:off x="1482629" y="2333330"/>
            <a:ext cx="6159150" cy="279692"/>
          </a:xfrm>
          <a:prstGeom prst="rect">
            <a:avLst/>
          </a:prstGeom>
          <a:noFill/>
          <a:ln>
            <a:noFill/>
          </a:ln>
        </p:spPr>
        <p:txBody>
          <a:bodyPr spcFirstLastPara="1" wrap="square" lIns="0" tIns="9525" rIns="0" bIns="0" anchor="t" anchorCtr="0">
            <a:spAutoFit/>
          </a:bodyPr>
          <a:lstStyle/>
          <a:p>
            <a:pPr marL="9525" marR="3810">
              <a:lnSpc>
                <a:spcPct val="129600"/>
              </a:lnSpc>
              <a:buClr>
                <a:srgbClr val="000000"/>
              </a:buClr>
              <a:buSzPts val="1800"/>
            </a:pPr>
            <a:endParaRPr sz="1350">
              <a:solidFill>
                <a:srgbClr val="000000"/>
              </a:solidFill>
              <a:latin typeface="Trebuchet MS"/>
              <a:ea typeface="Trebuchet MS"/>
              <a:cs typeface="Trebuchet MS"/>
              <a:sym typeface="Trebuchet MS"/>
            </a:endParaRPr>
          </a:p>
        </p:txBody>
      </p:sp>
      <p:pic>
        <p:nvPicPr>
          <p:cNvPr id="255" name="Google Shape;255;gf2acc56bf5_2_436"/>
          <p:cNvPicPr preferRelativeResize="0"/>
          <p:nvPr/>
        </p:nvPicPr>
        <p:blipFill>
          <a:blip r:embed="rId3">
            <a:alphaModFix/>
          </a:blip>
          <a:stretch>
            <a:fillRect/>
          </a:stretch>
        </p:blipFill>
        <p:spPr>
          <a:xfrm>
            <a:off x="8161256" y="5127255"/>
            <a:ext cx="921150" cy="921167"/>
          </a:xfrm>
          <a:prstGeom prst="rect">
            <a:avLst/>
          </a:prstGeom>
          <a:noFill/>
          <a:ln>
            <a:noFill/>
          </a:ln>
        </p:spPr>
      </p:pic>
      <p:sp>
        <p:nvSpPr>
          <p:cNvPr id="13" name="Titre 1">
            <a:extLst>
              <a:ext uri="{FF2B5EF4-FFF2-40B4-BE49-F238E27FC236}">
                <a16:creationId xmlns:a16="http://schemas.microsoft.com/office/drawing/2014/main" id="{49BDD801-6EAC-4A91-B3E6-0F201B72ED9D}"/>
              </a:ext>
            </a:extLst>
          </p:cNvPr>
          <p:cNvSpPr txBox="1">
            <a:spLocks/>
          </p:cNvSpPr>
          <p:nvPr/>
        </p:nvSpPr>
        <p:spPr>
          <a:xfrm>
            <a:off x="1042059" y="1085577"/>
            <a:ext cx="7879131" cy="690212"/>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3600"/>
            </a:pPr>
            <a:endParaRPr lang="fr-FR" sz="3600" b="1" dirty="0">
              <a:solidFill>
                <a:srgbClr val="293896"/>
              </a:solidFill>
              <a:latin typeface="Trebuchet MS"/>
            </a:endParaRPr>
          </a:p>
        </p:txBody>
      </p:sp>
      <p:sp>
        <p:nvSpPr>
          <p:cNvPr id="11" name="Titre 1">
            <a:extLst>
              <a:ext uri="{FF2B5EF4-FFF2-40B4-BE49-F238E27FC236}">
                <a16:creationId xmlns:a16="http://schemas.microsoft.com/office/drawing/2014/main" id="{A9ED7831-7520-4AF4-AAF1-2007FDCE48C1}"/>
              </a:ext>
            </a:extLst>
          </p:cNvPr>
          <p:cNvSpPr txBox="1">
            <a:spLocks/>
          </p:cNvSpPr>
          <p:nvPr/>
        </p:nvSpPr>
        <p:spPr>
          <a:xfrm>
            <a:off x="803822" y="712026"/>
            <a:ext cx="7990536" cy="672387"/>
          </a:xfrm>
          <a:prstGeom prst="rect">
            <a:avLst/>
          </a:prstGeom>
        </p:spPr>
        <p:txBody>
          <a:bodyPr>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300" b="1">
                <a:solidFill>
                  <a:srgbClr val="293896"/>
                </a:solidFill>
                <a:latin typeface="Trebuchet MS"/>
                <a:ea typeface="+mj-ea"/>
              </a:rPr>
              <a:t>Exemple </a:t>
            </a:r>
            <a:r>
              <a:rPr lang="fr-FR" sz="3300" b="1" dirty="0">
                <a:solidFill>
                  <a:srgbClr val="293896"/>
                </a:solidFill>
                <a:latin typeface="Trebuchet MS"/>
                <a:ea typeface="+mj-ea"/>
              </a:rPr>
              <a:t>: quelques besoins liés à l’habitat</a:t>
            </a:r>
          </a:p>
        </p:txBody>
      </p:sp>
      <p:sp>
        <p:nvSpPr>
          <p:cNvPr id="12" name="Espace réservé du contenu 2">
            <a:extLst>
              <a:ext uri="{FF2B5EF4-FFF2-40B4-BE49-F238E27FC236}">
                <a16:creationId xmlns:a16="http://schemas.microsoft.com/office/drawing/2014/main" id="{138755FC-2D95-4A82-BDAA-4D0D6C1D447D}"/>
              </a:ext>
            </a:extLst>
          </p:cNvPr>
          <p:cNvSpPr txBox="1">
            <a:spLocks/>
          </p:cNvSpPr>
          <p:nvPr/>
        </p:nvSpPr>
        <p:spPr>
          <a:xfrm>
            <a:off x="222810" y="1268761"/>
            <a:ext cx="7967331" cy="4006822"/>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685800">
              <a:spcBef>
                <a:spcPts val="750"/>
              </a:spcBef>
              <a:buFont typeface="Wingdings" pitchFamily="2" charset="2"/>
              <a:buChar char="§"/>
              <a:defRPr/>
            </a:pPr>
            <a:r>
              <a:rPr lang="fr-FR" sz="1800" b="1" dirty="0">
                <a:solidFill>
                  <a:sysClr val="windowText" lastClr="000000"/>
                </a:solidFill>
                <a:latin typeface="Calibri" panose="020F0502020204030204"/>
              </a:rPr>
              <a:t>Des ressources pour vivre</a:t>
            </a:r>
          </a:p>
          <a:p>
            <a:pPr marL="171450" indent="-171450" algn="just" defTabSz="685800">
              <a:spcBef>
                <a:spcPts val="750"/>
              </a:spcBef>
              <a:defRPr/>
            </a:pPr>
            <a:r>
              <a:rPr lang="fr-FR" sz="1800" b="1" dirty="0">
                <a:solidFill>
                  <a:sysClr val="windowText" lastClr="000000"/>
                </a:solidFill>
                <a:latin typeface="Calibri" panose="020F0502020204030204"/>
              </a:rPr>
              <a:t>Pour l’organisation de la vie quotidienne</a:t>
            </a:r>
            <a:r>
              <a:rPr lang="fr-FR" sz="1800" dirty="0">
                <a:solidFill>
                  <a:sysClr val="windowText" lastClr="000000"/>
                </a:solidFill>
                <a:latin typeface="Calibri" panose="020F0502020204030204"/>
              </a:rPr>
              <a:t>, courses, préparation des repas, entretien du logement, du linge etc…</a:t>
            </a:r>
          </a:p>
          <a:p>
            <a:pPr marL="0" indent="0" algn="just" defTabSz="685800">
              <a:spcBef>
                <a:spcPts val="750"/>
              </a:spcBef>
              <a:buNone/>
              <a:defRPr/>
            </a:pPr>
            <a:endParaRPr lang="fr-FR" sz="1800" dirty="0">
              <a:solidFill>
                <a:sysClr val="windowText" lastClr="000000"/>
              </a:solidFill>
              <a:latin typeface="Calibri" panose="020F0502020204030204"/>
            </a:endParaRPr>
          </a:p>
          <a:p>
            <a:pPr marL="171450" indent="-171450" algn="just" defTabSz="685800">
              <a:spcBef>
                <a:spcPts val="750"/>
              </a:spcBef>
              <a:defRPr/>
            </a:pPr>
            <a:r>
              <a:rPr lang="fr-FR" sz="1800" dirty="0">
                <a:solidFill>
                  <a:sysClr val="windowText" lastClr="000000"/>
                </a:solidFill>
                <a:latin typeface="Calibri" panose="020F0502020204030204"/>
              </a:rPr>
              <a:t>Pour </a:t>
            </a:r>
            <a:r>
              <a:rPr lang="fr-FR" sz="1800" b="1" dirty="0">
                <a:solidFill>
                  <a:sysClr val="windowText" lastClr="000000"/>
                </a:solidFill>
                <a:latin typeface="Calibri" panose="020F0502020204030204"/>
              </a:rPr>
              <a:t>« investir » </a:t>
            </a:r>
            <a:r>
              <a:rPr lang="fr-FR" sz="1800" dirty="0">
                <a:solidFill>
                  <a:sysClr val="windowText" lastClr="000000"/>
                </a:solidFill>
                <a:latin typeface="Calibri" panose="020F0502020204030204"/>
              </a:rPr>
              <a:t>le logement, s’y maintenir</a:t>
            </a:r>
          </a:p>
          <a:p>
            <a:pPr marL="0" indent="0" algn="just" defTabSz="685800">
              <a:spcBef>
                <a:spcPts val="750"/>
              </a:spcBef>
              <a:buNone/>
              <a:defRPr/>
            </a:pPr>
            <a:endParaRPr lang="fr-FR" sz="1800" dirty="0">
              <a:solidFill>
                <a:sysClr val="windowText" lastClr="000000"/>
              </a:solidFill>
              <a:latin typeface="Calibri" panose="020F0502020204030204"/>
            </a:endParaRPr>
          </a:p>
          <a:p>
            <a:pPr marL="171450" indent="-171450" algn="just" defTabSz="685800">
              <a:spcBef>
                <a:spcPts val="750"/>
              </a:spcBef>
              <a:defRPr/>
            </a:pPr>
            <a:r>
              <a:rPr lang="fr-FR" sz="1800" dirty="0">
                <a:solidFill>
                  <a:sysClr val="windowText" lastClr="000000"/>
                </a:solidFill>
                <a:latin typeface="Calibri" panose="020F0502020204030204"/>
              </a:rPr>
              <a:t>Pour en </a:t>
            </a:r>
            <a:r>
              <a:rPr lang="fr-FR" sz="1800" b="1" dirty="0">
                <a:solidFill>
                  <a:sysClr val="windowText" lastClr="000000"/>
                </a:solidFill>
                <a:latin typeface="Calibri" panose="020F0502020204030204"/>
              </a:rPr>
              <a:t>sortir</a:t>
            </a:r>
            <a:r>
              <a:rPr lang="fr-FR" sz="1800" dirty="0">
                <a:solidFill>
                  <a:sysClr val="windowText" lastClr="000000"/>
                </a:solidFill>
                <a:latin typeface="Calibri" panose="020F0502020204030204"/>
              </a:rPr>
              <a:t>, lutter contre l’isolement social</a:t>
            </a:r>
          </a:p>
          <a:p>
            <a:pPr marL="0" indent="0" algn="just" defTabSz="685800">
              <a:spcBef>
                <a:spcPts val="750"/>
              </a:spcBef>
              <a:buNone/>
              <a:defRPr/>
            </a:pPr>
            <a:r>
              <a:rPr lang="fr-FR" sz="1800" dirty="0">
                <a:solidFill>
                  <a:sysClr val="windowText" lastClr="000000"/>
                </a:solidFill>
                <a:latin typeface="Calibri" panose="020F0502020204030204"/>
              </a:rPr>
              <a:t> </a:t>
            </a:r>
          </a:p>
          <a:p>
            <a:pPr marL="171450" indent="-171450" algn="just" defTabSz="685800">
              <a:spcBef>
                <a:spcPts val="750"/>
              </a:spcBef>
              <a:defRPr/>
            </a:pPr>
            <a:r>
              <a:rPr lang="fr-FR" sz="1800" dirty="0">
                <a:solidFill>
                  <a:sysClr val="windowText" lastClr="000000"/>
                </a:solidFill>
                <a:latin typeface="Calibri" panose="020F0502020204030204"/>
              </a:rPr>
              <a:t>Problèmes de </a:t>
            </a:r>
            <a:r>
              <a:rPr lang="fr-FR" sz="1800" dirty="0" err="1">
                <a:solidFill>
                  <a:sysClr val="windowText" lastClr="000000"/>
                </a:solidFill>
                <a:latin typeface="Calibri" panose="020F0502020204030204"/>
              </a:rPr>
              <a:t>sur-occupation</a:t>
            </a:r>
            <a:r>
              <a:rPr lang="fr-FR" sz="1800" dirty="0">
                <a:solidFill>
                  <a:sysClr val="windowText" lastClr="000000"/>
                </a:solidFill>
                <a:latin typeface="Calibri" panose="020F0502020204030204"/>
              </a:rPr>
              <a:t> du logement, du squattage par des personnes qui abusent de la vulnérabilité de la personne handicapée psychique ne sont pas rares</a:t>
            </a:r>
          </a:p>
          <a:p>
            <a:pPr marL="0" indent="0" algn="just" defTabSz="685800">
              <a:spcBef>
                <a:spcPts val="750"/>
              </a:spcBef>
              <a:buNone/>
              <a:defRPr/>
            </a:pPr>
            <a:r>
              <a:rPr lang="fr-FR" sz="1800" dirty="0">
                <a:solidFill>
                  <a:sysClr val="windowText" lastClr="000000"/>
                </a:solidFill>
                <a:latin typeface="Calibri" panose="020F0502020204030204"/>
              </a:rPr>
              <a:t> </a:t>
            </a:r>
          </a:p>
          <a:p>
            <a:pPr marL="171450" indent="-171450" algn="just" defTabSz="685800">
              <a:spcBef>
                <a:spcPts val="750"/>
              </a:spcBef>
              <a:defRPr/>
            </a:pPr>
            <a:r>
              <a:rPr lang="fr-FR" sz="1800" b="1" dirty="0">
                <a:solidFill>
                  <a:sysClr val="windowText" lastClr="000000"/>
                </a:solidFill>
                <a:latin typeface="Calibri" panose="020F0502020204030204"/>
              </a:rPr>
              <a:t>Besoins d’accompagnement, de stimulation, de soutien pour l’apprentissage de l’autonomie et pour participer à la vie sociale, besoin de veille </a:t>
            </a:r>
            <a:r>
              <a:rPr lang="fr-FR" sz="1800" dirty="0">
                <a:solidFill>
                  <a:sysClr val="windowText" lastClr="000000"/>
                </a:solidFill>
                <a:latin typeface="Calibri" panose="020F0502020204030204"/>
              </a:rPr>
              <a:t>(SAVS/SAMSAH/SAAD-PCH), habitats partagés et accompagnés etc…</a:t>
            </a:r>
          </a:p>
          <a:p>
            <a:pPr marL="171450" indent="-171450" algn="just" defTabSz="685800">
              <a:spcBef>
                <a:spcPts val="750"/>
              </a:spcBef>
              <a:defRPr/>
            </a:pPr>
            <a:endParaRPr lang="fr-FR" sz="1800" dirty="0">
              <a:solidFill>
                <a:sysClr val="windowText" lastClr="000000"/>
              </a:solidFill>
              <a:latin typeface="Calibri" panose="020F0502020204030204"/>
            </a:endParaRPr>
          </a:p>
          <a:p>
            <a:pPr marL="171450" indent="-171450" defTabSz="685800">
              <a:spcBef>
                <a:spcPts val="750"/>
              </a:spcBef>
              <a:defRPr/>
            </a:pPr>
            <a:endParaRPr lang="fr-FR" sz="2100" dirty="0">
              <a:solidFill>
                <a:sysClr val="windowText" lastClr="000000"/>
              </a:solidFill>
              <a:latin typeface="Calibri" panose="020F0502020204030204"/>
            </a:endParaRPr>
          </a:p>
          <a:p>
            <a:pPr marL="171450" indent="-171450" defTabSz="685800">
              <a:spcBef>
                <a:spcPts val="750"/>
              </a:spcBef>
              <a:defRPr/>
            </a:pPr>
            <a:endParaRPr lang="fr-FR" sz="2100" dirty="0">
              <a:solidFill>
                <a:sysClr val="windowText" lastClr="000000"/>
              </a:solidFill>
              <a:latin typeface="Calibri" panose="020F0502020204030204"/>
            </a:endParaRPr>
          </a:p>
          <a:p>
            <a:pPr marL="171450" indent="-171450" defTabSz="685800">
              <a:spcBef>
                <a:spcPts val="750"/>
              </a:spcBef>
              <a:defRPr/>
            </a:pPr>
            <a:endParaRPr lang="fr-FR" sz="2100" dirty="0">
              <a:solidFill>
                <a:sysClr val="windowText" lastClr="000000"/>
              </a:solidFill>
              <a:latin typeface="Calibri" panose="020F0502020204030204"/>
            </a:endParaRPr>
          </a:p>
        </p:txBody>
      </p:sp>
    </p:spTree>
    <p:extLst>
      <p:ext uri="{BB962C8B-B14F-4D97-AF65-F5344CB8AC3E}">
        <p14:creationId xmlns:p14="http://schemas.microsoft.com/office/powerpoint/2010/main" val="3469915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5B0891-A620-A621-9AA3-B2BCFCF97D7A}"/>
              </a:ext>
            </a:extLst>
          </p:cNvPr>
          <p:cNvSpPr>
            <a:spLocks noGrp="1"/>
          </p:cNvSpPr>
          <p:nvPr>
            <p:ph type="title"/>
          </p:nvPr>
        </p:nvSpPr>
        <p:spPr/>
        <p:txBody>
          <a:bodyPr/>
          <a:lstStyle/>
          <a:p>
            <a:r>
              <a:rPr lang="fr-FR" dirty="0">
                <a:highlight>
                  <a:srgbClr val="FFFF00"/>
                </a:highlight>
              </a:rPr>
              <a:t>Le plan personnalisé de compensation</a:t>
            </a:r>
          </a:p>
        </p:txBody>
      </p:sp>
      <p:sp>
        <p:nvSpPr>
          <p:cNvPr id="3" name="Espace réservé du contenu 2">
            <a:extLst>
              <a:ext uri="{FF2B5EF4-FFF2-40B4-BE49-F238E27FC236}">
                <a16:creationId xmlns:a16="http://schemas.microsoft.com/office/drawing/2014/main" id="{FA0E02C5-0337-64A8-E3EE-4B2CEBEFD39D}"/>
              </a:ext>
            </a:extLst>
          </p:cNvPr>
          <p:cNvSpPr>
            <a:spLocks noGrp="1"/>
          </p:cNvSpPr>
          <p:nvPr>
            <p:ph idx="1"/>
          </p:nvPr>
        </p:nvSpPr>
        <p:spPr/>
        <p:txBody>
          <a:bodyPr>
            <a:normAutofit/>
          </a:bodyPr>
          <a:lstStyle/>
          <a:p>
            <a:pPr marL="0" indent="0">
              <a:buNone/>
            </a:pPr>
            <a:r>
              <a:rPr lang="fr-FR" sz="1800" b="0" dirty="0"/>
              <a:t>La MDPH élabore un plan personnalisé de compensation pouvant comporter  :</a:t>
            </a:r>
          </a:p>
          <a:p>
            <a:pPr>
              <a:buFont typeface="Courier New" panose="02070309020205020404" pitchFamily="49" charset="0"/>
              <a:buChar char="o"/>
            </a:pPr>
            <a:r>
              <a:rPr lang="fr-FR" sz="1800" b="0" dirty="0"/>
              <a:t>L’allocation d’éducation de l’enfant handicapé, et les compléments d’AEEH</a:t>
            </a:r>
          </a:p>
          <a:p>
            <a:pPr>
              <a:buFont typeface="Courier New" panose="02070309020205020404" pitchFamily="49" charset="0"/>
              <a:buChar char="o"/>
            </a:pPr>
            <a:r>
              <a:rPr lang="fr-FR" sz="1800" b="0" dirty="0"/>
              <a:t>L’allocation pour adulte handicapé, le renouvellement du complément de ressources</a:t>
            </a:r>
          </a:p>
          <a:p>
            <a:pPr>
              <a:buFont typeface="Courier New" panose="02070309020205020404" pitchFamily="49" charset="0"/>
              <a:buChar char="o"/>
            </a:pPr>
            <a:r>
              <a:rPr lang="fr-FR" sz="1800" b="0" dirty="0"/>
              <a:t>La prestation de compensation du handicap (ou éventuellement le renouvellement de l’allocation compensatrice tierce personne ACTP)</a:t>
            </a:r>
          </a:p>
          <a:p>
            <a:pPr>
              <a:buFont typeface="Courier New" panose="02070309020205020404" pitchFamily="49" charset="0"/>
              <a:buChar char="o"/>
            </a:pPr>
            <a:r>
              <a:rPr lang="fr-FR" sz="1800" b="0" dirty="0"/>
              <a:t>La carte mobilité inclusion (mention invalidité, priorité, stationnement)</a:t>
            </a:r>
          </a:p>
          <a:p>
            <a:pPr>
              <a:buFont typeface="Courier New" panose="02070309020205020404" pitchFamily="49" charset="0"/>
              <a:buChar char="o"/>
            </a:pPr>
            <a:r>
              <a:rPr lang="fr-FR" sz="1800" b="0" dirty="0"/>
              <a:t>Les décisions concernant l’emploi et la formation professionnelle (RQTH)</a:t>
            </a:r>
          </a:p>
          <a:p>
            <a:pPr>
              <a:buFont typeface="Courier New" panose="02070309020205020404" pitchFamily="49" charset="0"/>
              <a:buChar char="o"/>
            </a:pPr>
            <a:r>
              <a:rPr lang="fr-FR" sz="1800" b="0" dirty="0"/>
              <a:t>Les décisions relatives à la scolarité</a:t>
            </a:r>
          </a:p>
          <a:p>
            <a:pPr>
              <a:buFont typeface="Courier New" panose="02070309020205020404" pitchFamily="49" charset="0"/>
              <a:buChar char="o"/>
            </a:pPr>
            <a:r>
              <a:rPr lang="fr-FR" sz="1800" b="0" dirty="0"/>
              <a:t>Les orientations vers des établissements ou services médico-sociaux</a:t>
            </a:r>
          </a:p>
          <a:p>
            <a:pPr>
              <a:buFont typeface="Courier New" panose="02070309020205020404" pitchFamily="49" charset="0"/>
              <a:buChar char="o"/>
            </a:pPr>
            <a:r>
              <a:rPr lang="fr-FR" sz="1800" b="0" dirty="0"/>
              <a:t>Des préconisations</a:t>
            </a:r>
          </a:p>
          <a:p>
            <a:pPr marL="0" indent="0">
              <a:buNone/>
            </a:pPr>
            <a:endParaRPr lang="fr-FR" sz="1800" b="0" dirty="0"/>
          </a:p>
          <a:p>
            <a:pPr marL="0" indent="0">
              <a:buNone/>
            </a:pPr>
            <a:endParaRPr lang="fr-FR" sz="1800" b="0" dirty="0"/>
          </a:p>
          <a:p>
            <a:pPr marL="0" indent="0">
              <a:buNone/>
            </a:pPr>
            <a:endParaRPr lang="fr-FR" sz="1800" b="0" dirty="0"/>
          </a:p>
          <a:p>
            <a:pPr marL="0" indent="0">
              <a:buNone/>
            </a:pPr>
            <a:endParaRPr lang="fr-FR" sz="1800" b="0" dirty="0"/>
          </a:p>
        </p:txBody>
      </p:sp>
      <p:sp>
        <p:nvSpPr>
          <p:cNvPr id="4" name="Espace réservé de la date 3">
            <a:extLst>
              <a:ext uri="{FF2B5EF4-FFF2-40B4-BE49-F238E27FC236}">
                <a16:creationId xmlns:a16="http://schemas.microsoft.com/office/drawing/2014/main" id="{6F72DA44-6187-E1F2-EE9E-BE7C41992CF0}"/>
              </a:ext>
            </a:extLst>
          </p:cNvPr>
          <p:cNvSpPr>
            <a:spLocks noGrp="1"/>
          </p:cNvSpPr>
          <p:nvPr>
            <p:ph type="dt" sz="half" idx="10"/>
          </p:nvPr>
        </p:nvSpPr>
        <p:spPr/>
        <p:txBody>
          <a:bodyPr/>
          <a:lstStyle/>
          <a:p>
            <a:r>
              <a:rPr lang="fr-FR"/>
              <a:t>2024</a:t>
            </a:r>
            <a:endParaRPr lang="fr-FR" dirty="0"/>
          </a:p>
        </p:txBody>
      </p:sp>
      <p:sp>
        <p:nvSpPr>
          <p:cNvPr id="5" name="Espace réservé du numéro de diapositive 4">
            <a:extLst>
              <a:ext uri="{FF2B5EF4-FFF2-40B4-BE49-F238E27FC236}">
                <a16:creationId xmlns:a16="http://schemas.microsoft.com/office/drawing/2014/main" id="{34DE0C71-BA6E-9E4C-43A6-839BBE654F87}"/>
              </a:ext>
            </a:extLst>
          </p:cNvPr>
          <p:cNvSpPr>
            <a:spLocks noGrp="1"/>
          </p:cNvSpPr>
          <p:nvPr>
            <p:ph type="sldNum" sz="quarter" idx="12"/>
          </p:nvPr>
        </p:nvSpPr>
        <p:spPr/>
        <p:txBody>
          <a:bodyPr/>
          <a:lstStyle/>
          <a:p>
            <a:fld id="{C8100989-B75F-4602-84D8-19856CD6A586}" type="slidenum">
              <a:rPr lang="fr-FR" smtClean="0"/>
              <a:pPr/>
              <a:t>23</a:t>
            </a:fld>
            <a:endParaRPr lang="fr-FR" dirty="0"/>
          </a:p>
        </p:txBody>
      </p:sp>
    </p:spTree>
    <p:extLst>
      <p:ext uri="{BB962C8B-B14F-4D97-AF65-F5344CB8AC3E}">
        <p14:creationId xmlns:p14="http://schemas.microsoft.com/office/powerpoint/2010/main" val="62394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Oval 10"/>
          <p:cNvSpPr>
            <a:spLocks noChangeArrowheads="1"/>
          </p:cNvSpPr>
          <p:nvPr/>
        </p:nvSpPr>
        <p:spPr bwMode="auto">
          <a:xfrm>
            <a:off x="6084888" y="1468438"/>
            <a:ext cx="2808287" cy="4624387"/>
          </a:xfrm>
          <a:prstGeom prst="ellipse">
            <a:avLst/>
          </a:prstGeom>
          <a:solidFill>
            <a:srgbClr val="7AB51D">
              <a:alpha val="50000"/>
            </a:srgbClr>
          </a:solidFill>
          <a:ln w="9525">
            <a:solidFill>
              <a:schemeClr val="tx1"/>
            </a:solidFill>
            <a:round/>
            <a:headEnd/>
            <a:tailEnd type="none" w="sm" len="lg"/>
          </a:ln>
        </p:spPr>
        <p:txBody>
          <a:bodyPr wrap="none" tIns="0" bIns="1342800" anchorCtr="1"/>
          <a:lstStyle/>
          <a:p>
            <a:pPr algn="l" eaLnBrk="0" hangingPunct="0"/>
            <a:endParaRPr lang="fr-FR" sz="2400">
              <a:solidFill>
                <a:schemeClr val="bg1"/>
              </a:solidFill>
              <a:cs typeface="Arial" charset="0"/>
            </a:endParaRPr>
          </a:p>
          <a:p>
            <a:pPr algn="l" eaLnBrk="0" hangingPunct="0"/>
            <a:endParaRPr lang="fr-FR" sz="2400">
              <a:solidFill>
                <a:schemeClr val="bg1"/>
              </a:solidFill>
              <a:cs typeface="Arial" charset="0"/>
            </a:endParaRPr>
          </a:p>
        </p:txBody>
      </p:sp>
      <p:sp>
        <p:nvSpPr>
          <p:cNvPr id="581635" name="Rectangle 2"/>
          <p:cNvSpPr>
            <a:spLocks noChangeArrowheads="1"/>
          </p:cNvSpPr>
          <p:nvPr/>
        </p:nvSpPr>
        <p:spPr bwMode="auto">
          <a:xfrm>
            <a:off x="6588125" y="2420938"/>
            <a:ext cx="1698625" cy="538162"/>
          </a:xfrm>
          <a:prstGeom prst="rect">
            <a:avLst/>
          </a:prstGeom>
          <a:solidFill>
            <a:srgbClr val="E2007A"/>
          </a:solidFill>
          <a:ln w="9525">
            <a:solidFill>
              <a:schemeClr val="tx1"/>
            </a:solidFill>
            <a:prstDash val="dash"/>
            <a:miter lim="800000"/>
            <a:headEnd/>
            <a:tailEnd type="none" w="sm" len="lg"/>
          </a:ln>
        </p:spPr>
        <p:txBody>
          <a:bodyPr wrap="none" anchor="b"/>
          <a:lstStyle/>
          <a:p>
            <a:pPr eaLnBrk="0" hangingPunct="0"/>
            <a:r>
              <a:rPr lang="fr-FR" sz="2000" b="1">
                <a:solidFill>
                  <a:schemeClr val="bg1"/>
                </a:solidFill>
                <a:cs typeface="Arial" charset="0"/>
              </a:rPr>
              <a:t>Prestations</a:t>
            </a:r>
          </a:p>
          <a:p>
            <a:pPr eaLnBrk="0" hangingPunct="0"/>
            <a:r>
              <a:rPr lang="fr-FR" sz="1400">
                <a:cs typeface="Arial" charset="0"/>
              </a:rPr>
              <a:t>tarifs, plafonds …</a:t>
            </a:r>
          </a:p>
        </p:txBody>
      </p:sp>
      <p:sp>
        <p:nvSpPr>
          <p:cNvPr id="581637" name="Oval 4"/>
          <p:cNvSpPr>
            <a:spLocks noChangeArrowheads="1"/>
          </p:cNvSpPr>
          <p:nvPr/>
        </p:nvSpPr>
        <p:spPr bwMode="auto">
          <a:xfrm>
            <a:off x="468313" y="1555750"/>
            <a:ext cx="2808287" cy="4033838"/>
          </a:xfrm>
          <a:prstGeom prst="ellipse">
            <a:avLst/>
          </a:prstGeom>
          <a:solidFill>
            <a:srgbClr val="7AB51D">
              <a:alpha val="50000"/>
            </a:srgbClr>
          </a:solidFill>
          <a:ln w="9525">
            <a:solidFill>
              <a:schemeClr val="tx1"/>
            </a:solidFill>
            <a:round/>
            <a:headEnd/>
            <a:tailEnd type="none" w="sm" len="lg"/>
          </a:ln>
        </p:spPr>
        <p:txBody>
          <a:bodyPr wrap="none" tIns="0" bIns="1342800" anchorCtr="1"/>
          <a:lstStyle/>
          <a:p>
            <a:pPr algn="l" eaLnBrk="0" hangingPunct="0"/>
            <a:endParaRPr lang="fr-FR" sz="2400">
              <a:solidFill>
                <a:schemeClr val="bg1"/>
              </a:solidFill>
              <a:cs typeface="Arial" charset="0"/>
            </a:endParaRPr>
          </a:p>
          <a:p>
            <a:pPr algn="l" eaLnBrk="0" hangingPunct="0"/>
            <a:endParaRPr lang="fr-FR" sz="2400">
              <a:solidFill>
                <a:schemeClr val="bg1"/>
              </a:solidFill>
              <a:cs typeface="Arial" charset="0"/>
            </a:endParaRPr>
          </a:p>
        </p:txBody>
      </p:sp>
      <p:sp>
        <p:nvSpPr>
          <p:cNvPr id="581638" name="Rectangle 6"/>
          <p:cNvSpPr>
            <a:spLocks noChangeArrowheads="1"/>
          </p:cNvSpPr>
          <p:nvPr/>
        </p:nvSpPr>
        <p:spPr bwMode="auto">
          <a:xfrm>
            <a:off x="539750" y="2997200"/>
            <a:ext cx="1374775"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lg"/>
              </a14:hiddenLine>
            </a:ext>
          </a:extLst>
        </p:spPr>
        <p:txBody>
          <a:bodyPr>
            <a:spAutoFit/>
          </a:bodyPr>
          <a:lstStyle/>
          <a:p>
            <a:pPr algn="l" eaLnBrk="0" hangingPunct="0"/>
            <a:r>
              <a:rPr lang="fr-FR" sz="2000">
                <a:cs typeface="Arial" charset="0"/>
              </a:rPr>
              <a:t>Évaluation </a:t>
            </a:r>
          </a:p>
          <a:p>
            <a:pPr algn="l" eaLnBrk="0" hangingPunct="0"/>
            <a:r>
              <a:rPr lang="fr-FR" sz="2000">
                <a:cs typeface="Arial" charset="0"/>
              </a:rPr>
              <a:t>de la </a:t>
            </a:r>
          </a:p>
          <a:p>
            <a:pPr algn="l" eaLnBrk="0" hangingPunct="0"/>
            <a:r>
              <a:rPr lang="fr-FR" sz="2000">
                <a:cs typeface="Arial" charset="0"/>
              </a:rPr>
              <a:t>situation</a:t>
            </a:r>
          </a:p>
        </p:txBody>
      </p:sp>
      <p:sp>
        <p:nvSpPr>
          <p:cNvPr id="581639" name="Oval 7"/>
          <p:cNvSpPr>
            <a:spLocks noChangeArrowheads="1"/>
          </p:cNvSpPr>
          <p:nvPr/>
        </p:nvSpPr>
        <p:spPr bwMode="auto">
          <a:xfrm>
            <a:off x="1908175" y="2314575"/>
            <a:ext cx="1223963" cy="2554288"/>
          </a:xfrm>
          <a:prstGeom prst="ellipse">
            <a:avLst/>
          </a:prstGeom>
          <a:solidFill>
            <a:srgbClr val="7AB51D">
              <a:alpha val="71001"/>
            </a:srgbClr>
          </a:solidFill>
          <a:ln w="9525">
            <a:solidFill>
              <a:schemeClr val="tx1"/>
            </a:solidFill>
            <a:prstDash val="dash"/>
            <a:round/>
            <a:headEnd/>
            <a:tailEnd type="none" w="sm" len="lg"/>
          </a:ln>
        </p:spPr>
        <p:txBody>
          <a:bodyPr wrap="none" tIns="0" bIns="1342800" anchorCtr="1"/>
          <a:lstStyle/>
          <a:p>
            <a:pPr algn="l" eaLnBrk="0" hangingPunct="0"/>
            <a:endParaRPr lang="fr-FR" sz="2400">
              <a:solidFill>
                <a:schemeClr val="bg1"/>
              </a:solidFill>
              <a:cs typeface="Arial" charset="0"/>
            </a:endParaRPr>
          </a:p>
          <a:p>
            <a:pPr algn="l" eaLnBrk="0" hangingPunct="0"/>
            <a:endParaRPr lang="fr-FR" sz="2400">
              <a:solidFill>
                <a:schemeClr val="bg1"/>
              </a:solidFill>
              <a:cs typeface="Arial" charset="0"/>
            </a:endParaRPr>
          </a:p>
        </p:txBody>
      </p:sp>
      <p:sp>
        <p:nvSpPr>
          <p:cNvPr id="581640" name="Text Box 8"/>
          <p:cNvSpPr txBox="1">
            <a:spLocks noChangeArrowheads="1"/>
          </p:cNvSpPr>
          <p:nvPr/>
        </p:nvSpPr>
        <p:spPr bwMode="auto">
          <a:xfrm>
            <a:off x="1979613" y="2813050"/>
            <a:ext cx="1079500"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lg"/>
              </a14:hiddenLine>
            </a:ext>
          </a:extLst>
        </p:spPr>
        <p:txBody>
          <a:bodyPr>
            <a:spAutoFit/>
          </a:bodyPr>
          <a:lstStyle>
            <a:lvl1pPr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spcBef>
                <a:spcPct val="50000"/>
              </a:spcBef>
            </a:pPr>
            <a:r>
              <a:rPr lang="fr-FR" sz="1400" b="1">
                <a:cs typeface="Arial" charset="0"/>
              </a:rPr>
              <a:t>Mise en évidence des besoins de compen- sation </a:t>
            </a:r>
          </a:p>
        </p:txBody>
      </p:sp>
      <p:sp>
        <p:nvSpPr>
          <p:cNvPr id="581641" name="Text Box 9"/>
          <p:cNvSpPr txBox="1">
            <a:spLocks noChangeArrowheads="1"/>
          </p:cNvSpPr>
          <p:nvPr/>
        </p:nvSpPr>
        <p:spPr bwMode="auto">
          <a:xfrm>
            <a:off x="1258888" y="1916113"/>
            <a:ext cx="8493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lg"/>
              </a14:hiddenLine>
            </a:ext>
          </a:extLst>
        </p:spPr>
        <p:txBody>
          <a:bodyPr>
            <a:spAutoFit/>
          </a:bodyPr>
          <a:lstStyle>
            <a:lvl1pPr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r>
              <a:rPr lang="fr-FR" b="1">
                <a:cs typeface="Arial" charset="0"/>
              </a:rPr>
              <a:t>GEVA</a:t>
            </a:r>
          </a:p>
        </p:txBody>
      </p:sp>
      <p:sp>
        <p:nvSpPr>
          <p:cNvPr id="581642" name="Oval 10"/>
          <p:cNvSpPr>
            <a:spLocks noChangeArrowheads="1"/>
          </p:cNvSpPr>
          <p:nvPr/>
        </p:nvSpPr>
        <p:spPr bwMode="auto">
          <a:xfrm>
            <a:off x="3829050" y="1463675"/>
            <a:ext cx="1463675" cy="4772025"/>
          </a:xfrm>
          <a:prstGeom prst="ellipse">
            <a:avLst/>
          </a:prstGeom>
          <a:solidFill>
            <a:srgbClr val="7AB51D">
              <a:alpha val="50000"/>
            </a:srgbClr>
          </a:solidFill>
          <a:ln w="9525">
            <a:solidFill>
              <a:schemeClr val="tx1"/>
            </a:solidFill>
            <a:round/>
            <a:headEnd/>
            <a:tailEnd type="none" w="sm" len="lg"/>
          </a:ln>
        </p:spPr>
        <p:txBody>
          <a:bodyPr wrap="none" tIns="0" bIns="1342800" anchorCtr="1"/>
          <a:lstStyle/>
          <a:p>
            <a:pPr algn="l" eaLnBrk="0" hangingPunct="0"/>
            <a:endParaRPr lang="fr-FR" sz="2400">
              <a:solidFill>
                <a:schemeClr val="bg1"/>
              </a:solidFill>
              <a:cs typeface="Arial" charset="0"/>
            </a:endParaRPr>
          </a:p>
          <a:p>
            <a:pPr algn="l" eaLnBrk="0" hangingPunct="0"/>
            <a:endParaRPr lang="fr-FR" sz="2400">
              <a:solidFill>
                <a:schemeClr val="bg1"/>
              </a:solidFill>
              <a:cs typeface="Arial" charset="0"/>
            </a:endParaRPr>
          </a:p>
        </p:txBody>
      </p:sp>
      <p:sp>
        <p:nvSpPr>
          <p:cNvPr id="581643" name="Rectangle 11"/>
          <p:cNvSpPr>
            <a:spLocks noChangeArrowheads="1"/>
          </p:cNvSpPr>
          <p:nvPr/>
        </p:nvSpPr>
        <p:spPr bwMode="auto">
          <a:xfrm>
            <a:off x="6804025" y="3357563"/>
            <a:ext cx="1828800" cy="538162"/>
          </a:xfrm>
          <a:prstGeom prst="rect">
            <a:avLst/>
          </a:prstGeom>
          <a:solidFill>
            <a:srgbClr val="F29400"/>
          </a:solidFill>
          <a:ln w="9525">
            <a:solidFill>
              <a:schemeClr val="tx1"/>
            </a:solidFill>
            <a:prstDash val="dash"/>
            <a:miter lim="800000"/>
            <a:headEnd/>
            <a:tailEnd type="none" w="sm" len="lg"/>
          </a:ln>
        </p:spPr>
        <p:txBody>
          <a:bodyPr wrap="none" anchor="b"/>
          <a:lstStyle/>
          <a:p>
            <a:pPr eaLnBrk="0" hangingPunct="0"/>
            <a:r>
              <a:rPr lang="fr-FR" sz="2000" b="1">
                <a:solidFill>
                  <a:schemeClr val="bg1"/>
                </a:solidFill>
                <a:cs typeface="Arial" charset="0"/>
              </a:rPr>
              <a:t>Cartes </a:t>
            </a:r>
          </a:p>
          <a:p>
            <a:pPr eaLnBrk="0" hangingPunct="0"/>
            <a:endParaRPr lang="fr-FR" sz="1000">
              <a:cs typeface="Arial" charset="0"/>
            </a:endParaRPr>
          </a:p>
        </p:txBody>
      </p:sp>
      <p:sp>
        <p:nvSpPr>
          <p:cNvPr id="581644" name="Rectangle 12"/>
          <p:cNvSpPr>
            <a:spLocks noChangeArrowheads="1"/>
          </p:cNvSpPr>
          <p:nvPr/>
        </p:nvSpPr>
        <p:spPr bwMode="auto">
          <a:xfrm>
            <a:off x="6659563" y="4221163"/>
            <a:ext cx="1828800" cy="538162"/>
          </a:xfrm>
          <a:prstGeom prst="rect">
            <a:avLst/>
          </a:prstGeom>
          <a:solidFill>
            <a:srgbClr val="009EE0"/>
          </a:solidFill>
          <a:ln w="9525">
            <a:solidFill>
              <a:schemeClr val="tx1"/>
            </a:solidFill>
            <a:prstDash val="dash"/>
            <a:miter lim="800000"/>
            <a:headEnd/>
            <a:tailEnd type="none" w="sm" len="lg"/>
          </a:ln>
        </p:spPr>
        <p:txBody>
          <a:bodyPr wrap="none" anchor="b"/>
          <a:lstStyle/>
          <a:p>
            <a:pPr eaLnBrk="0" hangingPunct="0">
              <a:spcBef>
                <a:spcPct val="10000"/>
              </a:spcBef>
            </a:pPr>
            <a:r>
              <a:rPr lang="fr-FR" sz="2000" b="1">
                <a:solidFill>
                  <a:schemeClr val="bg1"/>
                </a:solidFill>
                <a:cs typeface="Arial" charset="0"/>
              </a:rPr>
              <a:t>Orientations</a:t>
            </a:r>
          </a:p>
          <a:p>
            <a:pPr eaLnBrk="0" hangingPunct="0"/>
            <a:endParaRPr lang="fr-FR" sz="1000" b="1">
              <a:solidFill>
                <a:schemeClr val="bg1"/>
              </a:solidFill>
              <a:cs typeface="Arial" charset="0"/>
            </a:endParaRPr>
          </a:p>
        </p:txBody>
      </p:sp>
      <p:sp>
        <p:nvSpPr>
          <p:cNvPr id="581645" name="Text Box 13"/>
          <p:cNvSpPr txBox="1">
            <a:spLocks noChangeArrowheads="1"/>
          </p:cNvSpPr>
          <p:nvPr/>
        </p:nvSpPr>
        <p:spPr bwMode="auto">
          <a:xfrm>
            <a:off x="4356100" y="1628775"/>
            <a:ext cx="360363" cy="311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lg"/>
              </a14:hiddenLine>
            </a:ext>
          </a:extLst>
        </p:spPr>
        <p:txBody>
          <a:bodyPr>
            <a:spAutoFit/>
          </a:bodyPr>
          <a:lstStyle>
            <a:lvl1pPr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r>
              <a:rPr lang="fr-FR">
                <a:cs typeface="Arial" charset="0"/>
              </a:rPr>
              <a:t>ELIGIBILITE</a:t>
            </a:r>
          </a:p>
        </p:txBody>
      </p:sp>
      <p:sp>
        <p:nvSpPr>
          <p:cNvPr id="581646" name="Text Box 14"/>
          <p:cNvSpPr txBox="1">
            <a:spLocks noChangeArrowheads="1"/>
          </p:cNvSpPr>
          <p:nvPr/>
        </p:nvSpPr>
        <p:spPr bwMode="auto">
          <a:xfrm>
            <a:off x="3913188" y="4846638"/>
            <a:ext cx="1306512"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lg"/>
              </a14:hiddenLine>
            </a:ext>
          </a:extLst>
        </p:spPr>
        <p:txBody>
          <a:bodyPr>
            <a:spAutoFit/>
          </a:bodyPr>
          <a:lstStyle>
            <a:lvl1pPr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r>
              <a:rPr lang="fr-FR" sz="1200">
                <a:cs typeface="Arial" charset="0"/>
              </a:rPr>
              <a:t>Guide barème</a:t>
            </a:r>
            <a:endParaRPr lang="fr-FR" sz="1200" b="1">
              <a:cs typeface="Arial" charset="0"/>
            </a:endParaRPr>
          </a:p>
          <a:p>
            <a:pPr algn="ctr" eaLnBrk="0" hangingPunct="0"/>
            <a:r>
              <a:rPr lang="fr-FR" sz="1200">
                <a:cs typeface="Arial" charset="0"/>
              </a:rPr>
              <a:t>Référentiel PCH</a:t>
            </a:r>
          </a:p>
          <a:p>
            <a:pPr algn="ctr" eaLnBrk="0" hangingPunct="0"/>
            <a:r>
              <a:rPr lang="fr-FR" sz="1200">
                <a:cs typeface="Arial" charset="0"/>
              </a:rPr>
              <a:t>Guide compléments AEEH</a:t>
            </a:r>
          </a:p>
          <a:p>
            <a:pPr algn="ctr" eaLnBrk="0" hangingPunct="0"/>
            <a:r>
              <a:rPr lang="fr-FR" sz="1200">
                <a:cs typeface="Arial" charset="0"/>
              </a:rPr>
              <a:t>…</a:t>
            </a:r>
          </a:p>
          <a:p>
            <a:pPr eaLnBrk="0" hangingPunct="0">
              <a:spcBef>
                <a:spcPct val="50000"/>
              </a:spcBef>
            </a:pPr>
            <a:endParaRPr lang="fr-FR" sz="1200">
              <a:cs typeface="Arial" charset="0"/>
            </a:endParaRPr>
          </a:p>
        </p:txBody>
      </p:sp>
      <p:sp>
        <p:nvSpPr>
          <p:cNvPr id="581648" name="AutoShape 16"/>
          <p:cNvSpPr>
            <a:spLocks noChangeArrowheads="1"/>
          </p:cNvSpPr>
          <p:nvPr/>
        </p:nvSpPr>
        <p:spPr bwMode="auto">
          <a:xfrm>
            <a:off x="3203575" y="3284538"/>
            <a:ext cx="717550" cy="201612"/>
          </a:xfrm>
          <a:prstGeom prst="rightArrow">
            <a:avLst>
              <a:gd name="adj1" fmla="val 50000"/>
              <a:gd name="adj2" fmla="val 88977"/>
            </a:avLst>
          </a:prstGeom>
          <a:solidFill>
            <a:schemeClr val="accent1"/>
          </a:solidFill>
          <a:ln w="9525">
            <a:solidFill>
              <a:schemeClr val="tx1"/>
            </a:solidFill>
            <a:miter lim="800000"/>
            <a:headEnd/>
            <a:tailEnd type="none" w="sm" len="lg"/>
          </a:ln>
        </p:spPr>
        <p:txBody>
          <a:bodyPr wrap="none" anchor="ctr"/>
          <a:lstStyle/>
          <a:p>
            <a:pPr algn="l" eaLnBrk="0" hangingPunct="0"/>
            <a:endParaRPr lang="fr-FR" sz="2400">
              <a:cs typeface="Arial" charset="0"/>
            </a:endParaRPr>
          </a:p>
        </p:txBody>
      </p:sp>
      <p:sp>
        <p:nvSpPr>
          <p:cNvPr id="581650" name="AutoShape 19"/>
          <p:cNvSpPr>
            <a:spLocks noChangeArrowheads="1"/>
          </p:cNvSpPr>
          <p:nvPr/>
        </p:nvSpPr>
        <p:spPr bwMode="auto">
          <a:xfrm>
            <a:off x="5114446" y="2493963"/>
            <a:ext cx="1241425" cy="69850"/>
          </a:xfrm>
          <a:prstGeom prst="rightArrow">
            <a:avLst>
              <a:gd name="adj1" fmla="val 50000"/>
              <a:gd name="adj2" fmla="val 444318"/>
            </a:avLst>
          </a:prstGeom>
          <a:solidFill>
            <a:schemeClr val="accent1"/>
          </a:solidFill>
          <a:ln w="9525">
            <a:solidFill>
              <a:schemeClr val="tx1"/>
            </a:solidFill>
            <a:miter lim="800000"/>
            <a:headEnd/>
            <a:tailEnd type="none" w="sm" len="lg"/>
          </a:ln>
        </p:spPr>
        <p:txBody>
          <a:bodyPr wrap="none" anchor="ctr"/>
          <a:lstStyle/>
          <a:p>
            <a:pPr algn="l" eaLnBrk="0" hangingPunct="0"/>
            <a:endParaRPr lang="fr-FR" sz="2400">
              <a:cs typeface="Arial" charset="0"/>
            </a:endParaRPr>
          </a:p>
        </p:txBody>
      </p:sp>
      <p:sp>
        <p:nvSpPr>
          <p:cNvPr id="581651" name="AutoShape 20"/>
          <p:cNvSpPr>
            <a:spLocks noChangeArrowheads="1"/>
          </p:cNvSpPr>
          <p:nvPr/>
        </p:nvSpPr>
        <p:spPr bwMode="auto">
          <a:xfrm>
            <a:off x="5292724" y="3617591"/>
            <a:ext cx="792164" cy="45719"/>
          </a:xfrm>
          <a:prstGeom prst="rightArrow">
            <a:avLst>
              <a:gd name="adj1" fmla="val 50000"/>
              <a:gd name="adj2" fmla="val 373864"/>
            </a:avLst>
          </a:prstGeom>
          <a:solidFill>
            <a:schemeClr val="accent1"/>
          </a:solidFill>
          <a:ln w="9525">
            <a:solidFill>
              <a:schemeClr val="tx1"/>
            </a:solidFill>
            <a:miter lim="800000"/>
            <a:headEnd/>
            <a:tailEnd type="none" w="sm" len="lg"/>
          </a:ln>
        </p:spPr>
        <p:txBody>
          <a:bodyPr wrap="none" anchor="ctr"/>
          <a:lstStyle/>
          <a:p>
            <a:pPr algn="l" eaLnBrk="0" hangingPunct="0"/>
            <a:endParaRPr lang="fr-FR" sz="2400">
              <a:cs typeface="Arial" charset="0"/>
            </a:endParaRPr>
          </a:p>
        </p:txBody>
      </p:sp>
      <p:sp>
        <p:nvSpPr>
          <p:cNvPr id="581653" name="Text Box 9"/>
          <p:cNvSpPr txBox="1">
            <a:spLocks noChangeArrowheads="1"/>
          </p:cNvSpPr>
          <p:nvPr/>
        </p:nvSpPr>
        <p:spPr bwMode="auto">
          <a:xfrm>
            <a:off x="7164388" y="1700213"/>
            <a:ext cx="849312"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sm" len="lg"/>
              </a14:hiddenLine>
            </a:ext>
          </a:extLst>
        </p:spPr>
        <p:txBody>
          <a:bodyPr>
            <a:spAutoFit/>
          </a:bodyPr>
          <a:lstStyle>
            <a:lvl1pPr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0" hangingPunct="0"/>
            <a:r>
              <a:rPr lang="fr-FR" sz="2000" b="1">
                <a:cs typeface="Arial" charset="0"/>
              </a:rPr>
              <a:t>PPC</a:t>
            </a:r>
          </a:p>
        </p:txBody>
      </p:sp>
      <p:sp>
        <p:nvSpPr>
          <p:cNvPr id="581654" name="Text Box 22"/>
          <p:cNvSpPr txBox="1">
            <a:spLocks noChangeArrowheads="1"/>
          </p:cNvSpPr>
          <p:nvPr/>
        </p:nvSpPr>
        <p:spPr bwMode="auto">
          <a:xfrm>
            <a:off x="6618288" y="5253038"/>
            <a:ext cx="16986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fr-FR"/>
              <a:t>Préconisations </a:t>
            </a:r>
          </a:p>
        </p:txBody>
      </p:sp>
      <p:sp>
        <p:nvSpPr>
          <p:cNvPr id="581656" name="Rectangle 24"/>
          <p:cNvSpPr>
            <a:spLocks noGrp="1" noChangeArrowheads="1"/>
          </p:cNvSpPr>
          <p:nvPr>
            <p:ph type="title"/>
          </p:nvPr>
        </p:nvSpPr>
        <p:spPr/>
        <p:txBody>
          <a:bodyPr>
            <a:noAutofit/>
          </a:bodyPr>
          <a:lstStyle/>
          <a:p>
            <a:r>
              <a:rPr lang="fr-FR" sz="2400" dirty="0"/>
              <a:t>Distinguer Evaluation /Eligibilité/ Réponses</a:t>
            </a:r>
            <a:br>
              <a:rPr lang="fr-FR" sz="2400" dirty="0"/>
            </a:br>
            <a:r>
              <a:rPr lang="fr-FR" sz="2400" dirty="0"/>
              <a:t>dans la démarche de compensation</a:t>
            </a:r>
          </a:p>
        </p:txBody>
      </p:sp>
      <p:sp>
        <p:nvSpPr>
          <p:cNvPr id="22" name="AutoShape 19"/>
          <p:cNvSpPr>
            <a:spLocks noChangeArrowheads="1"/>
          </p:cNvSpPr>
          <p:nvPr/>
        </p:nvSpPr>
        <p:spPr bwMode="auto">
          <a:xfrm>
            <a:off x="5148064" y="4490244"/>
            <a:ext cx="1241425" cy="69850"/>
          </a:xfrm>
          <a:prstGeom prst="rightArrow">
            <a:avLst>
              <a:gd name="adj1" fmla="val 50000"/>
              <a:gd name="adj2" fmla="val 444318"/>
            </a:avLst>
          </a:prstGeom>
          <a:solidFill>
            <a:schemeClr val="accent1"/>
          </a:solidFill>
          <a:ln w="9525">
            <a:solidFill>
              <a:schemeClr val="tx1"/>
            </a:solidFill>
            <a:miter lim="800000"/>
            <a:headEnd/>
            <a:tailEnd type="none" w="sm" len="lg"/>
          </a:ln>
        </p:spPr>
        <p:txBody>
          <a:bodyPr wrap="none" anchor="ctr"/>
          <a:lstStyle/>
          <a:p>
            <a:pPr algn="l" eaLnBrk="0" hangingPunct="0"/>
            <a:endParaRPr lang="fr-FR" sz="2400">
              <a:cs typeface="Arial" charset="0"/>
            </a:endParaRP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24</a:t>
            </a:fld>
            <a:endParaRPr lang="fr-FR" dirty="0"/>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4132094415"/>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5"/>
          <p:cNvSpPr>
            <a:spLocks noChangeArrowheads="1"/>
          </p:cNvSpPr>
          <p:nvPr/>
        </p:nvSpPr>
        <p:spPr bwMode="auto">
          <a:xfrm>
            <a:off x="6338139" y="1340768"/>
            <a:ext cx="2743200" cy="1219200"/>
          </a:xfrm>
          <a:prstGeom prst="ellipse">
            <a:avLst/>
          </a:prstGeom>
          <a:solidFill>
            <a:schemeClr val="tx2">
              <a:lumMod val="20000"/>
              <a:lumOff val="80000"/>
            </a:scheme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fr-FR" b="1" dirty="0">
                <a:solidFill>
                  <a:schemeClr val="tx1"/>
                </a:solidFill>
              </a:rPr>
              <a:t>Orientations</a:t>
            </a:r>
          </a:p>
          <a:p>
            <a:pPr algn="ctr">
              <a:defRPr/>
            </a:pPr>
            <a:r>
              <a:rPr lang="fr-FR" b="1" dirty="0">
                <a:solidFill>
                  <a:schemeClr val="tx1"/>
                </a:solidFill>
              </a:rPr>
              <a:t> (hors PPS</a:t>
            </a:r>
            <a:r>
              <a:rPr lang="fr-FR" dirty="0">
                <a:solidFill>
                  <a:schemeClr val="tx1"/>
                </a:solidFill>
              </a:rPr>
              <a:t>)</a:t>
            </a:r>
          </a:p>
        </p:txBody>
      </p:sp>
      <p:sp>
        <p:nvSpPr>
          <p:cNvPr id="20483" name="Oval 8"/>
          <p:cNvSpPr>
            <a:spLocks noChangeArrowheads="1"/>
          </p:cNvSpPr>
          <p:nvPr/>
        </p:nvSpPr>
        <p:spPr bwMode="auto">
          <a:xfrm>
            <a:off x="107504" y="1808607"/>
            <a:ext cx="2895600" cy="1295400"/>
          </a:xfrm>
          <a:prstGeom prst="ellipse">
            <a:avLst/>
          </a:prstGeom>
          <a:solidFill>
            <a:srgbClr val="FFC000"/>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fr-FR" sz="1600" b="1" u="sng" dirty="0">
                <a:solidFill>
                  <a:schemeClr val="tx1"/>
                </a:solidFill>
              </a:rPr>
              <a:t>Compensation financière</a:t>
            </a:r>
          </a:p>
          <a:p>
            <a:pPr algn="ctr">
              <a:defRPr/>
            </a:pPr>
            <a:r>
              <a:rPr lang="fr-FR" sz="1600" b="1" dirty="0">
                <a:solidFill>
                  <a:schemeClr val="tx1"/>
                </a:solidFill>
              </a:rPr>
              <a:t>AEEH (et compléments)</a:t>
            </a:r>
          </a:p>
          <a:p>
            <a:pPr algn="ctr">
              <a:defRPr/>
            </a:pPr>
            <a:r>
              <a:rPr lang="fr-FR" sz="1600" b="1" dirty="0">
                <a:solidFill>
                  <a:schemeClr val="tx1"/>
                </a:solidFill>
              </a:rPr>
              <a:t>PCH</a:t>
            </a:r>
          </a:p>
          <a:p>
            <a:pPr algn="ctr">
              <a:defRPr/>
            </a:pPr>
            <a:r>
              <a:rPr lang="fr-FR" sz="1600" b="1" dirty="0">
                <a:solidFill>
                  <a:schemeClr val="tx1"/>
                </a:solidFill>
              </a:rPr>
              <a:t>AAH</a:t>
            </a:r>
            <a:endParaRPr lang="fr-FR" sz="2400" b="1" dirty="0">
              <a:solidFill>
                <a:schemeClr val="tx1"/>
              </a:solidFill>
            </a:endParaRPr>
          </a:p>
        </p:txBody>
      </p:sp>
      <p:sp>
        <p:nvSpPr>
          <p:cNvPr id="20484" name="Oval 12"/>
          <p:cNvSpPr>
            <a:spLocks noChangeArrowheads="1"/>
          </p:cNvSpPr>
          <p:nvPr/>
        </p:nvSpPr>
        <p:spPr bwMode="auto">
          <a:xfrm>
            <a:off x="3996697" y="4018286"/>
            <a:ext cx="3118349" cy="11430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fr-FR" sz="1600" b="1" dirty="0">
                <a:solidFill>
                  <a:schemeClr val="tx1"/>
                </a:solidFill>
              </a:rPr>
              <a:t>Projet Personnalisé de Scolarisation</a:t>
            </a:r>
          </a:p>
          <a:p>
            <a:pPr algn="ctr">
              <a:defRPr/>
            </a:pPr>
            <a:r>
              <a:rPr lang="fr-FR" sz="1600" b="1" dirty="0">
                <a:solidFill>
                  <a:schemeClr val="tx1"/>
                </a:solidFill>
              </a:rPr>
              <a:t>PPS</a:t>
            </a:r>
            <a:endParaRPr lang="fr-FR" sz="2400" b="1" dirty="0">
              <a:solidFill>
                <a:schemeClr val="tx1"/>
              </a:solidFill>
            </a:endParaRPr>
          </a:p>
        </p:txBody>
      </p:sp>
      <p:sp>
        <p:nvSpPr>
          <p:cNvPr id="11" name="Ellipse 10"/>
          <p:cNvSpPr/>
          <p:nvPr/>
        </p:nvSpPr>
        <p:spPr>
          <a:xfrm>
            <a:off x="3362904" y="1196752"/>
            <a:ext cx="2357437" cy="1071562"/>
          </a:xfrm>
          <a:prstGeom prst="ellipse">
            <a:avLst/>
          </a:prstGeom>
          <a:solidFill>
            <a:schemeClr val="accent2">
              <a:lumMod val="40000"/>
              <a:lumOff val="60000"/>
            </a:schemeClr>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b="1" u="sng" dirty="0">
                <a:solidFill>
                  <a:schemeClr val="tx1"/>
                </a:solidFill>
                <a:latin typeface="Arial" pitchFamily="34" charset="0"/>
                <a:cs typeface="Arial" pitchFamily="34" charset="0"/>
              </a:rPr>
              <a:t>CARTE CMI</a:t>
            </a:r>
            <a:r>
              <a:rPr lang="fr-FR" b="1" dirty="0">
                <a:solidFill>
                  <a:schemeClr val="tx1"/>
                </a:solidFill>
                <a:latin typeface="Arial" pitchFamily="34" charset="0"/>
                <a:cs typeface="Arial" pitchFamily="34" charset="0"/>
              </a:rPr>
              <a:t> </a:t>
            </a:r>
          </a:p>
        </p:txBody>
      </p:sp>
      <p:cxnSp>
        <p:nvCxnSpPr>
          <p:cNvPr id="24" name="Connecteur droit avec flèche 23"/>
          <p:cNvCxnSpPr>
            <a:stCxn id="21" idx="0"/>
            <a:endCxn id="11" idx="4"/>
          </p:cNvCxnSpPr>
          <p:nvPr/>
        </p:nvCxnSpPr>
        <p:spPr>
          <a:xfrm flipH="1" flipV="1">
            <a:off x="4541623" y="2268314"/>
            <a:ext cx="44381" cy="6128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21" idx="7"/>
            <a:endCxn id="20482" idx="2"/>
          </p:cNvCxnSpPr>
          <p:nvPr/>
        </p:nvCxnSpPr>
        <p:spPr>
          <a:xfrm flipV="1">
            <a:off x="5555872" y="1950368"/>
            <a:ext cx="782267" cy="10423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21" idx="4"/>
            <a:endCxn id="20484" idx="0"/>
          </p:cNvCxnSpPr>
          <p:nvPr/>
        </p:nvCxnSpPr>
        <p:spPr>
          <a:xfrm>
            <a:off x="4586004" y="3643160"/>
            <a:ext cx="969868" cy="375126"/>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1" idx="2"/>
            <a:endCxn id="20483" idx="5"/>
          </p:cNvCxnSpPr>
          <p:nvPr/>
        </p:nvCxnSpPr>
        <p:spPr>
          <a:xfrm flipH="1" flipV="1">
            <a:off x="2579053" y="2914300"/>
            <a:ext cx="635351" cy="3478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6459574" y="3031929"/>
            <a:ext cx="2500330" cy="85725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dirty="0"/>
              <a:t>préconisations</a:t>
            </a:r>
          </a:p>
        </p:txBody>
      </p:sp>
      <p:cxnSp>
        <p:nvCxnSpPr>
          <p:cNvPr id="16388" name="Connecteur droit avec flèche 16387"/>
          <p:cNvCxnSpPr>
            <a:stCxn id="21" idx="6"/>
            <a:endCxn id="19" idx="2"/>
          </p:cNvCxnSpPr>
          <p:nvPr/>
        </p:nvCxnSpPr>
        <p:spPr>
          <a:xfrm>
            <a:off x="5957604" y="3262160"/>
            <a:ext cx="501970" cy="198397"/>
          </a:xfrm>
          <a:prstGeom prst="straightConnector1">
            <a:avLst/>
          </a:prstGeom>
          <a:ln w="38100">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20484" idx="6"/>
            <a:endCxn id="19" idx="4"/>
          </p:cNvCxnSpPr>
          <p:nvPr/>
        </p:nvCxnSpPr>
        <p:spPr>
          <a:xfrm flipV="1">
            <a:off x="7115046" y="3889185"/>
            <a:ext cx="594693" cy="700601"/>
          </a:xfrm>
          <a:prstGeom prst="straightConnector1">
            <a:avLst/>
          </a:prstGeom>
          <a:ln w="38100">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Oval 12"/>
          <p:cNvSpPr>
            <a:spLocks noChangeArrowheads="1"/>
          </p:cNvSpPr>
          <p:nvPr/>
        </p:nvSpPr>
        <p:spPr bwMode="auto">
          <a:xfrm>
            <a:off x="152255" y="3933504"/>
            <a:ext cx="3281561" cy="11430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auto">
              <a:spcBef>
                <a:spcPts val="0"/>
              </a:spcBef>
              <a:spcAft>
                <a:spcPts val="0"/>
              </a:spcAft>
              <a:defRPr/>
            </a:pPr>
            <a:r>
              <a:rPr lang="fr-FR" sz="1600" b="1" dirty="0">
                <a:solidFill>
                  <a:schemeClr val="tx1"/>
                </a:solidFill>
              </a:rPr>
              <a:t>Travail, </a:t>
            </a:r>
          </a:p>
          <a:p>
            <a:pPr algn="ctr" eaLnBrk="0" fontAlgn="auto" hangingPunct="0">
              <a:spcBef>
                <a:spcPts val="0"/>
              </a:spcBef>
              <a:spcAft>
                <a:spcPts val="0"/>
              </a:spcAft>
              <a:defRPr/>
            </a:pPr>
            <a:r>
              <a:rPr lang="fr-FR" sz="1600" b="1" dirty="0">
                <a:solidFill>
                  <a:schemeClr val="tx1"/>
                </a:solidFill>
              </a:rPr>
              <a:t>Emploi et formation professionnelle </a:t>
            </a:r>
          </a:p>
          <a:p>
            <a:pPr algn="ctr" eaLnBrk="0" fontAlgn="auto" hangingPunct="0">
              <a:spcBef>
                <a:spcPts val="0"/>
              </a:spcBef>
              <a:spcAft>
                <a:spcPts val="0"/>
              </a:spcAft>
              <a:defRPr/>
            </a:pPr>
            <a:r>
              <a:rPr lang="fr-FR" sz="1600" b="1" dirty="0">
                <a:solidFill>
                  <a:schemeClr val="tx1"/>
                </a:solidFill>
              </a:rPr>
              <a:t>(RQTH)</a:t>
            </a:r>
          </a:p>
        </p:txBody>
      </p:sp>
      <p:cxnSp>
        <p:nvCxnSpPr>
          <p:cNvPr id="25" name="Connecteur droit avec flèche 24"/>
          <p:cNvCxnSpPr>
            <a:stCxn id="21" idx="3"/>
            <a:endCxn id="22" idx="6"/>
          </p:cNvCxnSpPr>
          <p:nvPr/>
        </p:nvCxnSpPr>
        <p:spPr>
          <a:xfrm flipH="1">
            <a:off x="3433816" y="3531568"/>
            <a:ext cx="182320" cy="9734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itre 8"/>
          <p:cNvSpPr txBox="1">
            <a:spLocks/>
          </p:cNvSpPr>
          <p:nvPr/>
        </p:nvSpPr>
        <p:spPr>
          <a:xfrm>
            <a:off x="457200" y="543818"/>
            <a:ext cx="8229600" cy="796950"/>
          </a:xfrm>
          <a:prstGeom prst="rect">
            <a:avLst/>
          </a:prstGeom>
        </p:spPr>
        <p:txBody>
          <a:bodyPr>
            <a:noAutofit/>
          </a:bodyPr>
          <a:lstStyle>
            <a:lvl1pPr algn="ctr" defTabSz="914400" rtl="0" eaLnBrk="1" latinLnBrk="0" hangingPunct="1">
              <a:spcBef>
                <a:spcPct val="0"/>
              </a:spcBef>
              <a:buNone/>
              <a:defRPr lang="fr-FR" sz="2800" b="0" kern="1200" cap="all" baseline="0" dirty="0" smtClean="0">
                <a:solidFill>
                  <a:srgbClr val="0072C6"/>
                </a:solidFill>
                <a:latin typeface="Impact" pitchFamily="34" charset="0"/>
                <a:ea typeface="+mj-ea"/>
                <a:cs typeface="+mj-cs"/>
              </a:defRPr>
            </a:lvl1pPr>
          </a:lstStyle>
          <a:p>
            <a:r>
              <a:rPr lang="fr-FR" sz="2400" dirty="0"/>
              <a:t>LE plan personnalisé de compensation enfant</a:t>
            </a:r>
          </a:p>
        </p:txBody>
      </p:sp>
      <p:sp>
        <p:nvSpPr>
          <p:cNvPr id="2" name="Espace réservé du numéro de diapositive 1"/>
          <p:cNvSpPr>
            <a:spLocks noGrp="1"/>
          </p:cNvSpPr>
          <p:nvPr>
            <p:ph type="sldNum" sz="quarter" idx="12"/>
          </p:nvPr>
        </p:nvSpPr>
        <p:spPr/>
        <p:txBody>
          <a:bodyPr/>
          <a:lstStyle/>
          <a:p>
            <a:pPr>
              <a:defRPr/>
            </a:pPr>
            <a:fld id="{D3CDEE19-7D63-4F1E-852F-5B8E7DEE281A}" type="slidenum">
              <a:rPr lang="fr-FR" smtClean="0"/>
              <a:pPr>
                <a:defRPr/>
              </a:pPr>
              <a:t>25</a:t>
            </a:fld>
            <a:endParaRPr lang="fr-FR" dirty="0"/>
          </a:p>
        </p:txBody>
      </p:sp>
      <p:sp>
        <p:nvSpPr>
          <p:cNvPr id="16385" name="ZoneTexte 16384"/>
          <p:cNvSpPr txBox="1"/>
          <p:nvPr/>
        </p:nvSpPr>
        <p:spPr>
          <a:xfrm>
            <a:off x="457200" y="5661248"/>
            <a:ext cx="8003232" cy="646331"/>
          </a:xfrm>
          <a:prstGeom prst="rect">
            <a:avLst/>
          </a:prstGeom>
          <a:noFill/>
        </p:spPr>
        <p:txBody>
          <a:bodyPr wrap="square" rtlCol="0">
            <a:spAutoFit/>
          </a:bodyPr>
          <a:lstStyle/>
          <a:p>
            <a:r>
              <a:rPr lang="fr-FR" dirty="0"/>
              <a:t>Une proposition de PPC doit être soumise à la famille au moins 15 jours avant examen des demandes par la CDAPH</a:t>
            </a:r>
          </a:p>
        </p:txBody>
      </p:sp>
      <p:sp>
        <p:nvSpPr>
          <p:cNvPr id="21" name="Oval 4"/>
          <p:cNvSpPr>
            <a:spLocks noChangeArrowheads="1"/>
          </p:cNvSpPr>
          <p:nvPr/>
        </p:nvSpPr>
        <p:spPr bwMode="auto">
          <a:xfrm>
            <a:off x="3214404" y="2881160"/>
            <a:ext cx="2743200" cy="762000"/>
          </a:xfrm>
          <a:prstGeom prst="ellipse">
            <a:avLst/>
          </a:prstGeom>
          <a:solidFill>
            <a:schemeClr val="accent4">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r>
              <a:rPr lang="fr-FR" sz="2000" b="1" dirty="0">
                <a:solidFill>
                  <a:srgbClr val="002060"/>
                </a:solidFill>
              </a:rPr>
              <a:t>P.P.C. enfant</a:t>
            </a:r>
          </a:p>
        </p:txBody>
      </p:sp>
      <p:sp>
        <p:nvSpPr>
          <p:cNvPr id="3" name="Espace réservé de la date 2"/>
          <p:cNvSpPr>
            <a:spLocks noGrp="1"/>
          </p:cNvSpPr>
          <p:nvPr>
            <p:ph type="dt" sz="half" idx="10"/>
          </p:nvPr>
        </p:nvSpPr>
        <p:spPr/>
        <p:txBody>
          <a:bodyPr/>
          <a:lstStyle/>
          <a:p>
            <a:pPr>
              <a:defRPr/>
            </a:pPr>
            <a:r>
              <a:rPr lang="fr-FR"/>
              <a:t>2024</a:t>
            </a:r>
          </a:p>
        </p:txBody>
      </p:sp>
    </p:spTree>
    <p:extLst>
      <p:ext uri="{BB962C8B-B14F-4D97-AF65-F5344CB8AC3E}">
        <p14:creationId xmlns:p14="http://schemas.microsoft.com/office/powerpoint/2010/main" val="31823362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483"/>
                                        </p:tgtEl>
                                        <p:attrNameLst>
                                          <p:attrName>style.visibility</p:attrName>
                                        </p:attrNameLst>
                                      </p:cBhvr>
                                      <p:to>
                                        <p:strVal val="visible"/>
                                      </p:to>
                                    </p:set>
                                    <p:animEffect transition="in" filter="fade">
                                      <p:cBhvr>
                                        <p:cTn id="16" dur="1000"/>
                                        <p:tgtEl>
                                          <p:spTgt spid="20483"/>
                                        </p:tgtEl>
                                      </p:cBhvr>
                                    </p:animEffect>
                                    <p:anim calcmode="lin" valueType="num">
                                      <p:cBhvr>
                                        <p:cTn id="17" dur="1000" fill="hold"/>
                                        <p:tgtEl>
                                          <p:spTgt spid="20483"/>
                                        </p:tgtEl>
                                        <p:attrNameLst>
                                          <p:attrName>ppt_x</p:attrName>
                                        </p:attrNameLst>
                                      </p:cBhvr>
                                      <p:tavLst>
                                        <p:tav tm="0">
                                          <p:val>
                                            <p:strVal val="#ppt_x"/>
                                          </p:val>
                                        </p:tav>
                                        <p:tav tm="100000">
                                          <p:val>
                                            <p:strVal val="#ppt_x"/>
                                          </p:val>
                                        </p:tav>
                                      </p:tavLst>
                                    </p:anim>
                                    <p:anim calcmode="lin" valueType="num">
                                      <p:cBhvr>
                                        <p:cTn id="18"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482"/>
                                        </p:tgtEl>
                                        <p:attrNameLst>
                                          <p:attrName>style.visibility</p:attrName>
                                        </p:attrNameLst>
                                      </p:cBhvr>
                                      <p:to>
                                        <p:strVal val="visible"/>
                                      </p:to>
                                    </p:set>
                                    <p:animEffect transition="in" filter="fade">
                                      <p:cBhvr>
                                        <p:cTn id="40" dur="1000"/>
                                        <p:tgtEl>
                                          <p:spTgt spid="20482"/>
                                        </p:tgtEl>
                                      </p:cBhvr>
                                    </p:animEffect>
                                    <p:anim calcmode="lin" valueType="num">
                                      <p:cBhvr>
                                        <p:cTn id="41" dur="1000" fill="hold"/>
                                        <p:tgtEl>
                                          <p:spTgt spid="20482"/>
                                        </p:tgtEl>
                                        <p:attrNameLst>
                                          <p:attrName>ppt_x</p:attrName>
                                        </p:attrNameLst>
                                      </p:cBhvr>
                                      <p:tavLst>
                                        <p:tav tm="0">
                                          <p:val>
                                            <p:strVal val="#ppt_x"/>
                                          </p:val>
                                        </p:tav>
                                        <p:tav tm="100000">
                                          <p:val>
                                            <p:strVal val="#ppt_x"/>
                                          </p:val>
                                        </p:tav>
                                      </p:tavLst>
                                    </p:anim>
                                    <p:anim calcmode="lin" valueType="num">
                                      <p:cBhvr>
                                        <p:cTn id="42"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484"/>
                                        </p:tgtEl>
                                        <p:attrNameLst>
                                          <p:attrName>style.visibility</p:attrName>
                                        </p:attrNameLst>
                                      </p:cBhvr>
                                      <p:to>
                                        <p:strVal val="visible"/>
                                      </p:to>
                                    </p:set>
                                    <p:animEffect transition="in" filter="fade">
                                      <p:cBhvr>
                                        <p:cTn id="52" dur="1000"/>
                                        <p:tgtEl>
                                          <p:spTgt spid="20484"/>
                                        </p:tgtEl>
                                      </p:cBhvr>
                                    </p:animEffect>
                                    <p:anim calcmode="lin" valueType="num">
                                      <p:cBhvr>
                                        <p:cTn id="53" dur="1000" fill="hold"/>
                                        <p:tgtEl>
                                          <p:spTgt spid="20484"/>
                                        </p:tgtEl>
                                        <p:attrNameLst>
                                          <p:attrName>ppt_x</p:attrName>
                                        </p:attrNameLst>
                                      </p:cBhvr>
                                      <p:tavLst>
                                        <p:tav tm="0">
                                          <p:val>
                                            <p:strVal val="#ppt_x"/>
                                          </p:val>
                                        </p:tav>
                                        <p:tav tm="100000">
                                          <p:val>
                                            <p:strVal val="#ppt_x"/>
                                          </p:val>
                                        </p:tav>
                                      </p:tavLst>
                                    </p:anim>
                                    <p:anim calcmode="lin" valueType="num">
                                      <p:cBhvr>
                                        <p:cTn id="54"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6388"/>
                                        </p:tgtEl>
                                        <p:attrNameLst>
                                          <p:attrName>style.visibility</p:attrName>
                                        </p:attrNameLst>
                                      </p:cBhvr>
                                      <p:to>
                                        <p:strVal val="visible"/>
                                      </p:to>
                                    </p:set>
                                    <p:animEffect transition="in" filter="fade">
                                      <p:cBhvr>
                                        <p:cTn id="76" dur="1000"/>
                                        <p:tgtEl>
                                          <p:spTgt spid="16388"/>
                                        </p:tgtEl>
                                      </p:cBhvr>
                                    </p:animEffect>
                                    <p:anim calcmode="lin" valueType="num">
                                      <p:cBhvr>
                                        <p:cTn id="77" dur="1000" fill="hold"/>
                                        <p:tgtEl>
                                          <p:spTgt spid="16388"/>
                                        </p:tgtEl>
                                        <p:attrNameLst>
                                          <p:attrName>ppt_x</p:attrName>
                                        </p:attrNameLst>
                                      </p:cBhvr>
                                      <p:tavLst>
                                        <p:tav tm="0">
                                          <p:val>
                                            <p:strVal val="#ppt_x"/>
                                          </p:val>
                                        </p:tav>
                                        <p:tav tm="100000">
                                          <p:val>
                                            <p:strVal val="#ppt_x"/>
                                          </p:val>
                                        </p:tav>
                                      </p:tavLst>
                                    </p:anim>
                                    <p:anim calcmode="lin" valueType="num">
                                      <p:cBhvr>
                                        <p:cTn id="78" dur="1000" fill="hold"/>
                                        <p:tgtEl>
                                          <p:spTgt spid="1638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6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nimBg="1"/>
      <p:bldP spid="20484" grpId="0" animBg="1"/>
      <p:bldP spid="11" grpId="0" animBg="1"/>
      <p:bldP spid="19" grpId="0" animBg="1"/>
      <p:bldP spid="22" grpId="0" animBg="1"/>
      <p:bldP spid="16385"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4"/>
          <p:cNvSpPr>
            <a:spLocks noChangeArrowheads="1"/>
          </p:cNvSpPr>
          <p:nvPr/>
        </p:nvSpPr>
        <p:spPr bwMode="auto">
          <a:xfrm>
            <a:off x="3173227" y="3070960"/>
            <a:ext cx="2743200" cy="762000"/>
          </a:xfrm>
          <a:prstGeom prst="ellipse">
            <a:avLst/>
          </a:prstGeom>
          <a:solidFill>
            <a:srgbClr val="FFC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r>
              <a:rPr lang="fr-FR" sz="2000" b="1" dirty="0">
                <a:solidFill>
                  <a:srgbClr val="002060"/>
                </a:solidFill>
              </a:rPr>
              <a:t>P.P.C. adulte</a:t>
            </a:r>
          </a:p>
        </p:txBody>
      </p:sp>
      <p:sp>
        <p:nvSpPr>
          <p:cNvPr id="4" name="Oval 5"/>
          <p:cNvSpPr>
            <a:spLocks noChangeArrowheads="1"/>
          </p:cNvSpPr>
          <p:nvPr/>
        </p:nvSpPr>
        <p:spPr bwMode="auto">
          <a:xfrm>
            <a:off x="276279" y="1361261"/>
            <a:ext cx="4285447" cy="1613417"/>
          </a:xfrm>
          <a:prstGeom prst="ellipse">
            <a:avLst/>
          </a:prstGeom>
          <a:solidFill>
            <a:schemeClr val="accent5">
              <a:lumMod val="60000"/>
              <a:lumOff val="4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r>
              <a:rPr lang="fr-FR" sz="1200" b="1" dirty="0">
                <a:solidFill>
                  <a:srgbClr val="002060"/>
                </a:solidFill>
              </a:rPr>
              <a:t>TRAVAIL, EMPLOI ET FORMATION PROFESSIONNELLE</a:t>
            </a:r>
            <a:endParaRPr lang="fr-FR" sz="1200" dirty="0">
              <a:solidFill>
                <a:srgbClr val="002060"/>
              </a:solidFill>
            </a:endParaRPr>
          </a:p>
          <a:p>
            <a:pPr algn="ctr" eaLnBrk="0" hangingPunct="0"/>
            <a:r>
              <a:rPr lang="fr-FR" sz="1200" dirty="0">
                <a:solidFill>
                  <a:srgbClr val="002060"/>
                </a:solidFill>
              </a:rPr>
              <a:t>Reconnaissance de la qualité de travailleur handicapé</a:t>
            </a:r>
          </a:p>
          <a:p>
            <a:pPr algn="ctr" eaLnBrk="0" hangingPunct="0"/>
            <a:r>
              <a:rPr lang="fr-FR" sz="1200" dirty="0">
                <a:solidFill>
                  <a:srgbClr val="002060"/>
                </a:solidFill>
              </a:rPr>
              <a:t>Orientation professionnelle</a:t>
            </a:r>
          </a:p>
          <a:p>
            <a:pPr algn="ctr" eaLnBrk="0" hangingPunct="0"/>
            <a:r>
              <a:rPr lang="fr-FR" sz="1200" dirty="0">
                <a:solidFill>
                  <a:srgbClr val="002060"/>
                </a:solidFill>
              </a:rPr>
              <a:t>Formation Professionnelle</a:t>
            </a:r>
          </a:p>
        </p:txBody>
      </p:sp>
      <p:sp>
        <p:nvSpPr>
          <p:cNvPr id="5" name="Oval 6"/>
          <p:cNvSpPr>
            <a:spLocks noChangeArrowheads="1"/>
          </p:cNvSpPr>
          <p:nvPr/>
        </p:nvSpPr>
        <p:spPr bwMode="auto">
          <a:xfrm>
            <a:off x="5937250" y="1263622"/>
            <a:ext cx="1981200" cy="1295400"/>
          </a:xfrm>
          <a:prstGeom prst="ellipse">
            <a:avLst/>
          </a:prstGeom>
          <a:gradFill flip="none" rotWithShape="1">
            <a:gsLst>
              <a:gs pos="0">
                <a:srgbClr val="E747C5">
                  <a:tint val="66000"/>
                  <a:satMod val="160000"/>
                </a:srgbClr>
              </a:gs>
              <a:gs pos="50000">
                <a:srgbClr val="E747C5">
                  <a:tint val="44500"/>
                  <a:satMod val="160000"/>
                </a:srgbClr>
              </a:gs>
              <a:gs pos="100000">
                <a:srgbClr val="E747C5">
                  <a:tint val="23500"/>
                  <a:satMod val="160000"/>
                </a:srgbClr>
              </a:gs>
            </a:gsLst>
            <a:lin ang="16200000" scaled="1"/>
            <a:tileRect/>
          </a:gra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fr-FR" sz="1200" dirty="0">
              <a:solidFill>
                <a:srgbClr val="002060"/>
              </a:solidFill>
            </a:endParaRPr>
          </a:p>
          <a:p>
            <a:pPr algn="ctr" eaLnBrk="0" hangingPunct="0"/>
            <a:r>
              <a:rPr lang="fr-FR" sz="1200" b="1" dirty="0">
                <a:solidFill>
                  <a:srgbClr val="002060"/>
                </a:solidFill>
              </a:rPr>
              <a:t>CARTES</a:t>
            </a:r>
          </a:p>
          <a:p>
            <a:pPr algn="ctr" eaLnBrk="0" hangingPunct="0"/>
            <a:endParaRPr lang="fr-FR" sz="1200" dirty="0">
              <a:solidFill>
                <a:srgbClr val="002060"/>
              </a:solidFill>
            </a:endParaRPr>
          </a:p>
          <a:p>
            <a:pPr algn="ctr" eaLnBrk="0" hangingPunct="0"/>
            <a:endParaRPr lang="fr-FR" sz="1200" dirty="0">
              <a:solidFill>
                <a:srgbClr val="002060"/>
              </a:solidFill>
            </a:endParaRPr>
          </a:p>
        </p:txBody>
      </p:sp>
      <p:sp>
        <p:nvSpPr>
          <p:cNvPr id="6" name="Oval 7"/>
          <p:cNvSpPr>
            <a:spLocks noChangeArrowheads="1"/>
          </p:cNvSpPr>
          <p:nvPr/>
        </p:nvSpPr>
        <p:spPr bwMode="auto">
          <a:xfrm>
            <a:off x="5480956" y="3427869"/>
            <a:ext cx="3657600" cy="2362200"/>
          </a:xfrm>
          <a:prstGeom prst="ellipse">
            <a:avLst/>
          </a:prstGeom>
          <a:solidFill>
            <a:schemeClr val="accent6">
              <a:lumMod val="60000"/>
              <a:lumOff val="4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fr-FR" sz="2400">
              <a:solidFill>
                <a:srgbClr val="002060"/>
              </a:solidFill>
              <a:latin typeface="Times New Roman" pitchFamily="18" charset="0"/>
            </a:endParaRPr>
          </a:p>
        </p:txBody>
      </p:sp>
      <p:sp>
        <p:nvSpPr>
          <p:cNvPr id="7" name="Text Box 8"/>
          <p:cNvSpPr txBox="1">
            <a:spLocks noChangeArrowheads="1"/>
          </p:cNvSpPr>
          <p:nvPr/>
        </p:nvSpPr>
        <p:spPr bwMode="auto">
          <a:xfrm>
            <a:off x="5782516" y="3804248"/>
            <a:ext cx="2986088"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1200" b="1" dirty="0">
                <a:solidFill>
                  <a:srgbClr val="002060"/>
                </a:solidFill>
              </a:rPr>
              <a:t>LES PRESTATIONS FINANCIERES</a:t>
            </a:r>
          </a:p>
          <a:p>
            <a:pPr algn="ctr"/>
            <a:r>
              <a:rPr lang="fr-FR" sz="1200" dirty="0">
                <a:solidFill>
                  <a:srgbClr val="002060"/>
                </a:solidFill>
              </a:rPr>
              <a:t>Allocation Adulte Handicapé</a:t>
            </a:r>
          </a:p>
          <a:p>
            <a:pPr algn="ctr"/>
            <a:r>
              <a:rPr lang="fr-FR" sz="1200" dirty="0">
                <a:solidFill>
                  <a:srgbClr val="002060"/>
                </a:solidFill>
              </a:rPr>
              <a:t>Complément de ressources</a:t>
            </a:r>
          </a:p>
          <a:p>
            <a:pPr algn="ctr"/>
            <a:r>
              <a:rPr lang="fr-FR" sz="1200" dirty="0">
                <a:solidFill>
                  <a:srgbClr val="002060"/>
                </a:solidFill>
              </a:rPr>
              <a:t>Affiliation gratuite à l’assurance vieillesse de l’aidant familial</a:t>
            </a:r>
          </a:p>
          <a:p>
            <a:pPr algn="ctr"/>
            <a:endParaRPr lang="fr-FR" sz="1200" dirty="0">
              <a:solidFill>
                <a:srgbClr val="002060"/>
              </a:solidFill>
            </a:endParaRPr>
          </a:p>
          <a:p>
            <a:pPr algn="ctr"/>
            <a:r>
              <a:rPr lang="fr-FR" sz="1200" dirty="0">
                <a:solidFill>
                  <a:srgbClr val="002060"/>
                </a:solidFill>
              </a:rPr>
              <a:t>Allocation compensatrice tierce personne</a:t>
            </a:r>
          </a:p>
          <a:p>
            <a:pPr algn="ctr"/>
            <a:r>
              <a:rPr lang="fr-FR" sz="1200" dirty="0">
                <a:solidFill>
                  <a:srgbClr val="002060"/>
                </a:solidFill>
              </a:rPr>
              <a:t>Prestation de compensation</a:t>
            </a:r>
          </a:p>
          <a:p>
            <a:endParaRPr lang="fr-FR" sz="1200" dirty="0">
              <a:solidFill>
                <a:srgbClr val="002060"/>
              </a:solidFill>
            </a:endParaRPr>
          </a:p>
        </p:txBody>
      </p:sp>
      <p:sp>
        <p:nvSpPr>
          <p:cNvPr id="8" name="Oval 9"/>
          <p:cNvSpPr>
            <a:spLocks noChangeArrowheads="1"/>
          </p:cNvSpPr>
          <p:nvPr/>
        </p:nvSpPr>
        <p:spPr bwMode="auto">
          <a:xfrm>
            <a:off x="315602" y="3864491"/>
            <a:ext cx="3429000" cy="1296988"/>
          </a:xfrm>
          <a:prstGeom prst="ellipse">
            <a:avLst/>
          </a:prstGeom>
          <a:solidFill>
            <a:srgbClr val="92D05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r>
              <a:rPr lang="fr-FR" sz="1200" b="1">
                <a:solidFill>
                  <a:srgbClr val="002060"/>
                </a:solidFill>
              </a:rPr>
              <a:t>ORIENTATIONS VERS UN ETABLISSEMENT</a:t>
            </a:r>
          </a:p>
          <a:p>
            <a:pPr algn="ctr" eaLnBrk="0" hangingPunct="0"/>
            <a:r>
              <a:rPr lang="fr-FR" sz="1200" b="1">
                <a:solidFill>
                  <a:srgbClr val="002060"/>
                </a:solidFill>
              </a:rPr>
              <a:t> OU SERVICE MEDICO-SOCIAL</a:t>
            </a:r>
            <a:endParaRPr lang="fr-FR" sz="1200">
              <a:solidFill>
                <a:srgbClr val="002060"/>
              </a:solidFill>
            </a:endParaRPr>
          </a:p>
        </p:txBody>
      </p:sp>
      <p:sp>
        <p:nvSpPr>
          <p:cNvPr id="9" name="Oval 10"/>
          <p:cNvSpPr>
            <a:spLocks noChangeArrowheads="1"/>
          </p:cNvSpPr>
          <p:nvPr/>
        </p:nvSpPr>
        <p:spPr bwMode="auto">
          <a:xfrm>
            <a:off x="2799229" y="5161479"/>
            <a:ext cx="2484189" cy="7620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a:r>
              <a:rPr lang="fr-FR" dirty="0"/>
              <a:t>Préconisations</a:t>
            </a:r>
          </a:p>
        </p:txBody>
      </p:sp>
      <p:sp>
        <p:nvSpPr>
          <p:cNvPr id="15" name="Text Box 16"/>
          <p:cNvSpPr txBox="1">
            <a:spLocks noChangeArrowheads="1"/>
          </p:cNvSpPr>
          <p:nvPr/>
        </p:nvSpPr>
        <p:spPr bwMode="auto">
          <a:xfrm>
            <a:off x="6927850" y="4170363"/>
            <a:ext cx="1841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fr-FR" sz="1200"/>
          </a:p>
        </p:txBody>
      </p:sp>
      <p:cxnSp>
        <p:nvCxnSpPr>
          <p:cNvPr id="18" name="Connecteur droit avec flèche 17"/>
          <p:cNvCxnSpPr>
            <a:stCxn id="3" idx="0"/>
            <a:endCxn id="4" idx="5"/>
          </p:cNvCxnSpPr>
          <p:nvPr/>
        </p:nvCxnSpPr>
        <p:spPr>
          <a:xfrm flipH="1" flipV="1">
            <a:off x="3934137" y="2738399"/>
            <a:ext cx="610690" cy="3325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3" idx="6"/>
          </p:cNvCxnSpPr>
          <p:nvPr/>
        </p:nvCxnSpPr>
        <p:spPr>
          <a:xfrm flipV="1">
            <a:off x="5916427" y="2559022"/>
            <a:ext cx="428029" cy="8929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3" idx="5"/>
          </p:cNvCxnSpPr>
          <p:nvPr/>
        </p:nvCxnSpPr>
        <p:spPr>
          <a:xfrm flipV="1">
            <a:off x="5514695" y="3677821"/>
            <a:ext cx="535643" cy="435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3" idx="3"/>
            <a:endCxn id="8" idx="7"/>
          </p:cNvCxnSpPr>
          <p:nvPr/>
        </p:nvCxnSpPr>
        <p:spPr>
          <a:xfrm flipH="1">
            <a:off x="3242437" y="3721368"/>
            <a:ext cx="332522" cy="3330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3" idx="4"/>
            <a:endCxn id="9" idx="0"/>
          </p:cNvCxnSpPr>
          <p:nvPr/>
        </p:nvCxnSpPr>
        <p:spPr>
          <a:xfrm flipH="1">
            <a:off x="4041324" y="3832960"/>
            <a:ext cx="503503" cy="1328519"/>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pPr>
              <a:defRPr/>
            </a:pPr>
            <a:fld id="{D3CDEE19-7D63-4F1E-852F-5B8E7DEE281A}" type="slidenum">
              <a:rPr lang="fr-FR" smtClean="0"/>
              <a:pPr>
                <a:defRPr/>
              </a:pPr>
              <a:t>26</a:t>
            </a:fld>
            <a:endParaRPr lang="fr-FR" dirty="0"/>
          </a:p>
        </p:txBody>
      </p:sp>
      <p:sp>
        <p:nvSpPr>
          <p:cNvPr id="17" name="Titre 8"/>
          <p:cNvSpPr txBox="1">
            <a:spLocks/>
          </p:cNvSpPr>
          <p:nvPr/>
        </p:nvSpPr>
        <p:spPr>
          <a:xfrm>
            <a:off x="457200" y="543818"/>
            <a:ext cx="8229600" cy="796950"/>
          </a:xfrm>
          <a:prstGeom prst="rect">
            <a:avLst/>
          </a:prstGeom>
        </p:spPr>
        <p:txBody>
          <a:bodyPr>
            <a:noAutofit/>
          </a:bodyPr>
          <a:lstStyle>
            <a:lvl1pPr algn="ctr" defTabSz="914400" rtl="0" eaLnBrk="1" latinLnBrk="0" hangingPunct="1">
              <a:spcBef>
                <a:spcPct val="0"/>
              </a:spcBef>
              <a:buNone/>
              <a:defRPr lang="fr-FR" sz="2800" b="0" kern="1200" cap="all" baseline="0" dirty="0" smtClean="0">
                <a:solidFill>
                  <a:srgbClr val="0072C6"/>
                </a:solidFill>
                <a:latin typeface="Impact" pitchFamily="34" charset="0"/>
                <a:ea typeface="+mj-ea"/>
                <a:cs typeface="+mj-cs"/>
              </a:defRPr>
            </a:lvl1pPr>
          </a:lstStyle>
          <a:p>
            <a:r>
              <a:rPr lang="fr-FR" sz="2400" dirty="0"/>
              <a:t>LE plan personnalisé de compensation adulte</a:t>
            </a:r>
          </a:p>
        </p:txBody>
      </p:sp>
      <p:sp>
        <p:nvSpPr>
          <p:cNvPr id="10" name="ZoneTexte 9"/>
          <p:cNvSpPr txBox="1"/>
          <p:nvPr/>
        </p:nvSpPr>
        <p:spPr>
          <a:xfrm>
            <a:off x="276279" y="6015930"/>
            <a:ext cx="8745343" cy="369332"/>
          </a:xfrm>
          <a:prstGeom prst="rect">
            <a:avLst/>
          </a:prstGeom>
          <a:noFill/>
        </p:spPr>
        <p:txBody>
          <a:bodyPr wrap="none" rtlCol="0">
            <a:spAutoFit/>
          </a:bodyPr>
          <a:lstStyle/>
          <a:p>
            <a:r>
              <a:rPr lang="fr-FR" dirty="0"/>
              <a:t>La proposition de PPC doit être soumise au demandeur 15 jours avant le passage en CDAPH</a:t>
            </a:r>
          </a:p>
        </p:txBody>
      </p:sp>
      <p:sp>
        <p:nvSpPr>
          <p:cNvPr id="11" name="Espace réservé de la date 10"/>
          <p:cNvSpPr>
            <a:spLocks noGrp="1"/>
          </p:cNvSpPr>
          <p:nvPr>
            <p:ph type="dt" sz="half" idx="10"/>
          </p:nvPr>
        </p:nvSpPr>
        <p:spPr/>
        <p:txBody>
          <a:bodyPr/>
          <a:lstStyle/>
          <a:p>
            <a:pPr>
              <a:defRPr/>
            </a:pPr>
            <a:r>
              <a:rPr lang="fr-FR"/>
              <a:t>2024</a:t>
            </a:r>
          </a:p>
        </p:txBody>
      </p:sp>
    </p:spTree>
    <p:extLst>
      <p:ext uri="{BB962C8B-B14F-4D97-AF65-F5344CB8AC3E}">
        <p14:creationId xmlns:p14="http://schemas.microsoft.com/office/powerpoint/2010/main" val="41953592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BFCA9-5D15-A5DB-5776-726AB12F3F3C}"/>
              </a:ext>
            </a:extLst>
          </p:cNvPr>
          <p:cNvSpPr>
            <a:spLocks noGrp="1"/>
          </p:cNvSpPr>
          <p:nvPr>
            <p:ph type="title"/>
          </p:nvPr>
        </p:nvSpPr>
        <p:spPr>
          <a:solidFill>
            <a:srgbClr val="FFFF00"/>
          </a:solidFill>
          <a:ln>
            <a:solidFill>
              <a:schemeClr val="tx2">
                <a:lumMod val="40000"/>
                <a:lumOff val="60000"/>
              </a:schemeClr>
            </a:solidFill>
          </a:ln>
        </p:spPr>
        <p:txBody>
          <a:bodyPr/>
          <a:lstStyle/>
          <a:p>
            <a:r>
              <a:rPr lang="fr-FR" dirty="0"/>
              <a:t>Les critères d’éligibilité : de quoi parle-t-on ?</a:t>
            </a:r>
          </a:p>
        </p:txBody>
      </p:sp>
      <p:sp>
        <p:nvSpPr>
          <p:cNvPr id="3" name="Espace réservé du contenu 2">
            <a:extLst>
              <a:ext uri="{FF2B5EF4-FFF2-40B4-BE49-F238E27FC236}">
                <a16:creationId xmlns:a16="http://schemas.microsoft.com/office/drawing/2014/main" id="{5D9C92EF-4278-96B8-C6AD-D9FF331F6354}"/>
              </a:ext>
            </a:extLst>
          </p:cNvPr>
          <p:cNvSpPr>
            <a:spLocks noGrp="1"/>
          </p:cNvSpPr>
          <p:nvPr>
            <p:ph idx="1"/>
          </p:nvPr>
        </p:nvSpPr>
        <p:spPr/>
        <p:txBody>
          <a:bodyPr/>
          <a:lstStyle/>
          <a:p>
            <a:pPr marL="0" indent="0">
              <a:buNone/>
            </a:pPr>
            <a:r>
              <a:rPr lang="fr-FR" dirty="0"/>
              <a:t>Comprendre des critères réglementaires d’éligibilité à quelques prestations pour bien remplir le dossier de demande</a:t>
            </a:r>
          </a:p>
          <a:p>
            <a:endParaRPr lang="fr-FR" dirty="0"/>
          </a:p>
          <a:p>
            <a:pPr>
              <a:buFont typeface="Wingdings" pitchFamily="2" charset="2"/>
              <a:buChar char="ü"/>
            </a:pPr>
            <a:r>
              <a:rPr lang="fr-FR" dirty="0"/>
              <a:t>Le taux d’incapacité : </a:t>
            </a:r>
          </a:p>
          <a:p>
            <a:pPr lvl="1">
              <a:buFont typeface="Courier New" panose="02070309020205020404" pitchFamily="49" charset="0"/>
              <a:buChar char="o"/>
            </a:pPr>
            <a:r>
              <a:rPr lang="fr-FR" dirty="0"/>
              <a:t>A quoi ça sert ?</a:t>
            </a:r>
          </a:p>
          <a:p>
            <a:pPr lvl="1">
              <a:buFont typeface="Courier New" panose="02070309020205020404" pitchFamily="49" charset="0"/>
              <a:buChar char="o"/>
            </a:pPr>
            <a:r>
              <a:rPr lang="fr-FR" dirty="0"/>
              <a:t>Comment est-il fixé?</a:t>
            </a:r>
          </a:p>
          <a:p>
            <a:pPr lvl="1">
              <a:buFont typeface="Courier New" panose="02070309020205020404" pitchFamily="49" charset="0"/>
              <a:buChar char="o"/>
            </a:pPr>
            <a:r>
              <a:rPr lang="fr-FR" dirty="0"/>
              <a:t>Quelles sont les fourchettes de taux ?</a:t>
            </a:r>
          </a:p>
          <a:p>
            <a:pPr marL="457200" lvl="1" indent="0">
              <a:buNone/>
            </a:pPr>
            <a:endParaRPr lang="fr-FR" dirty="0"/>
          </a:p>
          <a:p>
            <a:pPr marL="400050">
              <a:buFont typeface="Wingdings" pitchFamily="2" charset="2"/>
              <a:buChar char="ü"/>
            </a:pPr>
            <a:r>
              <a:rPr lang="fr-FR" dirty="0"/>
              <a:t>Les critères d’éligibilité à l’AEEH</a:t>
            </a:r>
          </a:p>
          <a:p>
            <a:pPr marL="400050">
              <a:buFont typeface="Wingdings" pitchFamily="2" charset="2"/>
              <a:buChar char="ü"/>
            </a:pPr>
            <a:r>
              <a:rPr lang="fr-FR" dirty="0"/>
              <a:t>Les critères d’éligibilité à l’AAH</a:t>
            </a:r>
          </a:p>
          <a:p>
            <a:pPr marL="400050">
              <a:buFont typeface="Wingdings" pitchFamily="2" charset="2"/>
              <a:buChar char="ü"/>
            </a:pPr>
            <a:r>
              <a:rPr lang="fr-FR" dirty="0"/>
              <a:t>Les critères d’éligibilité à la PCH</a:t>
            </a:r>
          </a:p>
        </p:txBody>
      </p:sp>
      <p:sp>
        <p:nvSpPr>
          <p:cNvPr id="4" name="Espace réservé de la date 3">
            <a:extLst>
              <a:ext uri="{FF2B5EF4-FFF2-40B4-BE49-F238E27FC236}">
                <a16:creationId xmlns:a16="http://schemas.microsoft.com/office/drawing/2014/main" id="{72617417-132D-3B33-BC0D-647FA80FAA2D}"/>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81317804-D260-1624-2BCB-1D3ECAF936C9}"/>
              </a:ext>
            </a:extLst>
          </p:cNvPr>
          <p:cNvSpPr>
            <a:spLocks noGrp="1"/>
          </p:cNvSpPr>
          <p:nvPr>
            <p:ph type="sldNum" sz="quarter" idx="12"/>
          </p:nvPr>
        </p:nvSpPr>
        <p:spPr/>
        <p:txBody>
          <a:bodyPr/>
          <a:lstStyle/>
          <a:p>
            <a:fld id="{C8100989-B75F-4602-84D8-19856CD6A586}" type="slidenum">
              <a:rPr lang="fr-FR" smtClean="0"/>
              <a:pPr/>
              <a:t>27</a:t>
            </a:fld>
            <a:endParaRPr lang="fr-FR" dirty="0"/>
          </a:p>
        </p:txBody>
      </p:sp>
    </p:spTree>
    <p:extLst>
      <p:ext uri="{BB962C8B-B14F-4D97-AF65-F5344CB8AC3E}">
        <p14:creationId xmlns:p14="http://schemas.microsoft.com/office/powerpoint/2010/main" val="2126029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B90687-C752-92DB-C7F2-A4E218074C8F}"/>
              </a:ext>
            </a:extLst>
          </p:cNvPr>
          <p:cNvSpPr>
            <a:spLocks noGrp="1"/>
          </p:cNvSpPr>
          <p:nvPr>
            <p:ph type="dt" sz="half" idx="10"/>
          </p:nvPr>
        </p:nvSpPr>
        <p:spPr/>
        <p:txBody>
          <a:bodyPr/>
          <a:lstStyle/>
          <a:p>
            <a:fld id="{5ED0F16A-834B-CB47-85E0-86B61640559E}" type="datetime1">
              <a:rPr lang="fr-FR" smtClean="0"/>
              <a:t>06/05/2026</a:t>
            </a:fld>
            <a:endParaRPr lang="en-US"/>
          </a:p>
        </p:txBody>
      </p:sp>
      <p:sp>
        <p:nvSpPr>
          <p:cNvPr id="3" name="Espace réservé du numéro de diapositive 2">
            <a:extLst>
              <a:ext uri="{FF2B5EF4-FFF2-40B4-BE49-F238E27FC236}">
                <a16:creationId xmlns:a16="http://schemas.microsoft.com/office/drawing/2014/main" id="{08F0AEE2-1E4D-2730-5A64-8E05BBD71A84}"/>
              </a:ext>
            </a:extLst>
          </p:cNvPr>
          <p:cNvSpPr>
            <a:spLocks noGrp="1"/>
          </p:cNvSpPr>
          <p:nvPr>
            <p:ph type="sldNum" sz="quarter" idx="12"/>
          </p:nvPr>
        </p:nvSpPr>
        <p:spPr/>
        <p:txBody>
          <a:bodyPr/>
          <a:lstStyle/>
          <a:p>
            <a:fld id="{687D7A59-36E2-48B9-B146-C1E59501F63F}" type="slidenum">
              <a:rPr lang="en-US" smtClean="0"/>
              <a:pPr/>
              <a:t>28</a:t>
            </a:fld>
            <a:endParaRPr lang="en-US"/>
          </a:p>
        </p:txBody>
      </p:sp>
      <p:sp>
        <p:nvSpPr>
          <p:cNvPr id="4" name="ZoneTexte 3">
            <a:extLst>
              <a:ext uri="{FF2B5EF4-FFF2-40B4-BE49-F238E27FC236}">
                <a16:creationId xmlns:a16="http://schemas.microsoft.com/office/drawing/2014/main" id="{59A36D85-979B-4BA7-AA1F-CECE232A3B4F}"/>
              </a:ext>
            </a:extLst>
          </p:cNvPr>
          <p:cNvSpPr txBox="1"/>
          <p:nvPr/>
        </p:nvSpPr>
        <p:spPr>
          <a:xfrm>
            <a:off x="1460500" y="2780928"/>
            <a:ext cx="6135836" cy="1569660"/>
          </a:xfrm>
          <a:prstGeom prst="rect">
            <a:avLst/>
          </a:prstGeom>
          <a:solidFill>
            <a:srgbClr val="FFFF00"/>
          </a:solidFill>
          <a:ln>
            <a:solidFill>
              <a:schemeClr val="tx2">
                <a:lumMod val="40000"/>
                <a:lumOff val="60000"/>
              </a:schemeClr>
            </a:solidFill>
          </a:ln>
        </p:spPr>
        <p:txBody>
          <a:bodyPr wrap="square" rtlCol="0">
            <a:spAutoFit/>
          </a:bodyPr>
          <a:lstStyle/>
          <a:p>
            <a:r>
              <a:rPr lang="fr-FR" sz="2400" dirty="0"/>
              <a:t>Le taux d’incapacité : </a:t>
            </a:r>
          </a:p>
          <a:p>
            <a:endParaRPr lang="fr-FR" sz="2400" dirty="0"/>
          </a:p>
          <a:p>
            <a:r>
              <a:rPr lang="fr-FR" sz="2400" dirty="0"/>
              <a:t>un critère d’éligibilité à quelques prestations</a:t>
            </a:r>
          </a:p>
          <a:p>
            <a:r>
              <a:rPr lang="fr-FR" sz="2400" dirty="0"/>
              <a:t> </a:t>
            </a:r>
          </a:p>
        </p:txBody>
      </p:sp>
    </p:spTree>
    <p:extLst>
      <p:ext uri="{BB962C8B-B14F-4D97-AF65-F5344CB8AC3E}">
        <p14:creationId xmlns:p14="http://schemas.microsoft.com/office/powerpoint/2010/main" val="2782303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18DBE3-FB9C-ED77-79F7-3328967B670B}"/>
              </a:ext>
            </a:extLst>
          </p:cNvPr>
          <p:cNvSpPr>
            <a:spLocks noGrp="1"/>
          </p:cNvSpPr>
          <p:nvPr>
            <p:ph type="title"/>
          </p:nvPr>
        </p:nvSpPr>
        <p:spPr/>
        <p:txBody>
          <a:bodyPr/>
          <a:lstStyle/>
          <a:p>
            <a:r>
              <a:rPr lang="fr-FR" dirty="0"/>
              <a:t> le taux d’incapacité</a:t>
            </a:r>
          </a:p>
        </p:txBody>
      </p:sp>
      <p:sp>
        <p:nvSpPr>
          <p:cNvPr id="3" name="Espace réservé du contenu 2">
            <a:extLst>
              <a:ext uri="{FF2B5EF4-FFF2-40B4-BE49-F238E27FC236}">
                <a16:creationId xmlns:a16="http://schemas.microsoft.com/office/drawing/2014/main" id="{C1C7F34D-1CE4-3339-7564-F533A4B70D0E}"/>
              </a:ext>
            </a:extLst>
          </p:cNvPr>
          <p:cNvSpPr>
            <a:spLocks noGrp="1"/>
          </p:cNvSpPr>
          <p:nvPr>
            <p:ph idx="1"/>
          </p:nvPr>
        </p:nvSpPr>
        <p:spPr/>
        <p:txBody>
          <a:bodyPr/>
          <a:lstStyle/>
          <a:p>
            <a:r>
              <a:rPr lang="fr-FR" dirty="0"/>
              <a:t>L’équipe pluridisciplinaire de la MDPH détermine, le cas échéant, un taux d’incapacité en application du </a:t>
            </a:r>
            <a:r>
              <a:rPr lang="fr-FR" u="sng" dirty="0"/>
              <a:t>guide-barème (annexe 2-4 du CASF)</a:t>
            </a:r>
          </a:p>
          <a:p>
            <a:pPr marL="0" indent="0">
              <a:buNone/>
            </a:pPr>
            <a:endParaRPr lang="fr-FR" dirty="0"/>
          </a:p>
          <a:p>
            <a:r>
              <a:rPr lang="fr-FR" dirty="0"/>
              <a:t>Le taux d’incapacité est un critère d’éligibilité à :</a:t>
            </a:r>
          </a:p>
          <a:p>
            <a:pPr lvl="1">
              <a:buFont typeface="Wingdings" pitchFamily="2" charset="2"/>
              <a:buChar char="ü"/>
            </a:pPr>
            <a:r>
              <a:rPr lang="fr-FR" dirty="0"/>
              <a:t>l’AEEH et ses compléments, </a:t>
            </a:r>
          </a:p>
          <a:p>
            <a:pPr lvl="1">
              <a:buFont typeface="Wingdings" pitchFamily="2" charset="2"/>
              <a:buChar char="ü"/>
            </a:pPr>
            <a:r>
              <a:rPr lang="fr-FR" dirty="0"/>
              <a:t>la PCH enfants (droit d’option avec le complément d’AEEH), </a:t>
            </a:r>
          </a:p>
          <a:p>
            <a:pPr lvl="1">
              <a:buFont typeface="Wingdings" pitchFamily="2" charset="2"/>
              <a:buChar char="ü"/>
            </a:pPr>
            <a:r>
              <a:rPr lang="fr-FR" dirty="0"/>
              <a:t> l’AAH et au renouvellement du complément de ressources, </a:t>
            </a:r>
          </a:p>
          <a:p>
            <a:pPr lvl="1">
              <a:buFont typeface="Wingdings" pitchFamily="2" charset="2"/>
              <a:buChar char="ü"/>
            </a:pPr>
            <a:r>
              <a:rPr lang="fr-FR" dirty="0"/>
              <a:t>la CMI invalidité (taux d’incapacité égal ou supérieur à 80%)</a:t>
            </a:r>
          </a:p>
          <a:p>
            <a:pPr lvl="1">
              <a:buFont typeface="Wingdings" pitchFamily="2" charset="2"/>
              <a:buChar char="ü"/>
            </a:pPr>
            <a:r>
              <a:rPr lang="fr-FR" dirty="0"/>
              <a:t>au renouvellement de  l’ACTP, </a:t>
            </a:r>
          </a:p>
          <a:p>
            <a:pPr lvl="1">
              <a:buFont typeface="Wingdings" pitchFamily="2" charset="2"/>
              <a:buChar char="ü"/>
            </a:pPr>
            <a:r>
              <a:rPr lang="fr-FR" dirty="0"/>
              <a:t>l’affiliation gratuite à l’assurance vieillesse de l’aidant.</a:t>
            </a:r>
          </a:p>
        </p:txBody>
      </p:sp>
    </p:spTree>
    <p:extLst>
      <p:ext uri="{BB962C8B-B14F-4D97-AF65-F5344CB8AC3E}">
        <p14:creationId xmlns:p14="http://schemas.microsoft.com/office/powerpoint/2010/main" val="353768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4E9E7D-018B-25CF-1178-62C938E9D526}"/>
              </a:ext>
            </a:extLst>
          </p:cNvPr>
          <p:cNvSpPr>
            <a:spLocks noGrp="1"/>
          </p:cNvSpPr>
          <p:nvPr>
            <p:ph idx="1"/>
          </p:nvPr>
        </p:nvSpPr>
        <p:spPr/>
        <p:txBody>
          <a:bodyPr>
            <a:normAutofit fontScale="85000" lnSpcReduction="20000"/>
          </a:bodyPr>
          <a:lstStyle/>
          <a:p>
            <a:pPr defTabSz="685800">
              <a:spcBef>
                <a:spcPts val="750"/>
              </a:spcBef>
              <a:buFont typeface="Wingdings" pitchFamily="2" charset="2"/>
              <a:buChar char="§"/>
              <a:defRPr/>
            </a:pPr>
            <a:endParaRPr lang="fr-FR" sz="2400" dirty="0">
              <a:solidFill>
                <a:sysClr val="windowText" lastClr="000000"/>
              </a:solidFill>
              <a:latin typeface="Calibri" panose="020F0502020204030204"/>
            </a:endParaRPr>
          </a:p>
          <a:p>
            <a:r>
              <a:rPr lang="fr-FR" sz="2400" b="0" dirty="0"/>
              <a:t>Les demandes des personnes  y sont examinées et évaluées par </a:t>
            </a:r>
            <a:r>
              <a:rPr lang="fr-FR" sz="2400" b="1" dirty="0"/>
              <a:t>une équipe pluridisciplinaire </a:t>
            </a:r>
            <a:r>
              <a:rPr lang="fr-FR" sz="2400" dirty="0"/>
              <a:t>qui élabore </a:t>
            </a:r>
            <a:r>
              <a:rPr lang="fr-FR" sz="2400" b="1" dirty="0"/>
              <a:t>un plan personnalisé de compensation (PPC) , </a:t>
            </a:r>
            <a:r>
              <a:rPr lang="fr-FR" sz="2400" b="0" dirty="0"/>
              <a:t>c’est à dire les réponses aux besoins identifiés.</a:t>
            </a:r>
          </a:p>
          <a:p>
            <a:pPr marL="0" indent="0">
              <a:buNone/>
            </a:pPr>
            <a:endParaRPr lang="fr-FR" sz="2400" dirty="0"/>
          </a:p>
          <a:p>
            <a:r>
              <a:rPr lang="fr-FR" sz="2400" dirty="0"/>
              <a:t>La </a:t>
            </a:r>
            <a:r>
              <a:rPr lang="fr-FR" sz="2400" b="1" dirty="0"/>
              <a:t>CDAPH (</a:t>
            </a:r>
            <a:r>
              <a:rPr lang="fr-FR" sz="2400" b="0" dirty="0"/>
              <a:t>commission des droits et de l’autonomie des personnes handicapées) décide de l’ouverture des droits  sur proposition de l’équipe pluridisciplinaire. Les associations des personnes handicapées et de leur famille y siègent. L’</a:t>
            </a:r>
            <a:r>
              <a:rPr lang="fr-FR" sz="2400" b="0" dirty="0" err="1"/>
              <a:t>Unafam</a:t>
            </a:r>
            <a:r>
              <a:rPr lang="fr-FR" sz="2400" b="0" dirty="0"/>
              <a:t> y est très investie. Nos représentants sont formés.</a:t>
            </a:r>
          </a:p>
          <a:p>
            <a:endParaRPr lang="fr-FR" sz="2400" dirty="0"/>
          </a:p>
          <a:p>
            <a:pPr defTabSz="685800">
              <a:spcBef>
                <a:spcPts val="750"/>
              </a:spcBef>
              <a:buFont typeface="Wingdings" pitchFamily="2" charset="2"/>
              <a:buChar char="§"/>
              <a:defRPr/>
            </a:pPr>
            <a:r>
              <a:rPr lang="fr-FR" sz="2400" dirty="0">
                <a:solidFill>
                  <a:sysClr val="windowText" lastClr="000000"/>
                </a:solidFill>
                <a:latin typeface="Calibri" panose="020F0502020204030204"/>
              </a:rPr>
              <a:t>La MDPH est un acteur clé pour élaborer des réponses aux besoins des personnes handicapées psychiques, ce dès le début des troubles.</a:t>
            </a:r>
          </a:p>
          <a:p>
            <a:pPr marL="0" indent="0" defTabSz="685800">
              <a:spcBef>
                <a:spcPts val="750"/>
              </a:spcBef>
              <a:buNone/>
              <a:defRPr/>
            </a:pPr>
            <a:endParaRPr lang="fr-FR" sz="2400" dirty="0">
              <a:solidFill>
                <a:sysClr val="windowText" lastClr="000000"/>
              </a:solidFill>
              <a:latin typeface="Calibri" panose="020F0502020204030204"/>
            </a:endParaRPr>
          </a:p>
          <a:p>
            <a:pPr defTabSz="685800">
              <a:spcBef>
                <a:spcPts val="750"/>
              </a:spcBef>
              <a:buFont typeface="Wingdings" pitchFamily="2" charset="2"/>
              <a:buChar char="§"/>
              <a:defRPr/>
            </a:pPr>
            <a:r>
              <a:rPr lang="fr-FR" sz="2400" dirty="0">
                <a:solidFill>
                  <a:sysClr val="windowText" lastClr="000000"/>
                </a:solidFill>
                <a:latin typeface="Calibri" panose="020F0502020204030204"/>
              </a:rPr>
              <a:t>La MDPH  ouvre des droits pour accéder à des prestations spécifiques qui soutiennent le parcours de la personne, permettent une meilleure qualité de vie et une meilleure santé, favorisent la participation sociale.</a:t>
            </a:r>
          </a:p>
          <a:p>
            <a:endParaRPr lang="fr-FR" dirty="0"/>
          </a:p>
        </p:txBody>
      </p:sp>
      <p:sp>
        <p:nvSpPr>
          <p:cNvPr id="4" name="Espace réservé de la date 3">
            <a:extLst>
              <a:ext uri="{FF2B5EF4-FFF2-40B4-BE49-F238E27FC236}">
                <a16:creationId xmlns:a16="http://schemas.microsoft.com/office/drawing/2014/main" id="{4C96958D-47CB-DF1E-E746-0C97C2A696D5}"/>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A7A00C5F-ACBB-0543-C156-D4B3ED7FAA41}"/>
              </a:ext>
            </a:extLst>
          </p:cNvPr>
          <p:cNvSpPr>
            <a:spLocks noGrp="1"/>
          </p:cNvSpPr>
          <p:nvPr>
            <p:ph type="sldNum" sz="quarter" idx="12"/>
          </p:nvPr>
        </p:nvSpPr>
        <p:spPr/>
        <p:txBody>
          <a:bodyPr/>
          <a:lstStyle/>
          <a:p>
            <a:fld id="{C8100989-B75F-4602-84D8-19856CD6A586}" type="slidenum">
              <a:rPr lang="fr-FR" smtClean="0"/>
              <a:pPr/>
              <a:t>3</a:t>
            </a:fld>
            <a:endParaRPr lang="fr-FR" dirty="0"/>
          </a:p>
        </p:txBody>
      </p:sp>
      <p:sp>
        <p:nvSpPr>
          <p:cNvPr id="6" name="Text Box 3">
            <a:extLst>
              <a:ext uri="{FF2B5EF4-FFF2-40B4-BE49-F238E27FC236}">
                <a16:creationId xmlns:a16="http://schemas.microsoft.com/office/drawing/2014/main" id="{509AF6E8-A307-B0ED-D8A4-4D9749299DCF}"/>
              </a:ext>
            </a:extLst>
          </p:cNvPr>
          <p:cNvSpPr txBox="1">
            <a:spLocks noGrp="1" noChangeArrowheads="1"/>
          </p:cNvSpPr>
          <p:nvPr>
            <p:ph type="title"/>
          </p:nvPr>
        </p:nvSpPr>
        <p:spPr bwMode="auto">
          <a:xfrm>
            <a:off x="611560" y="764704"/>
            <a:ext cx="8075240" cy="864096"/>
          </a:xfrm>
          <a:prstGeom prst="rect">
            <a:avLst/>
          </a:prstGeom>
          <a:solidFill>
            <a:srgbClr val="FFFF00"/>
          </a:solidFill>
          <a:ln>
            <a:noFill/>
          </a:ln>
          <a:effectLst/>
        </p:spPr>
        <p:txBody>
          <a:bodyPr>
            <a:noAutofit/>
          </a:bodyPr>
          <a:lstStyle/>
          <a:p>
            <a:r>
              <a:rPr lang="fr-FR" dirty="0"/>
              <a:t>La MDPH un acteur clé</a:t>
            </a:r>
          </a:p>
          <a:p>
            <a:r>
              <a:rPr lang="fr-FR" dirty="0"/>
              <a:t> </a:t>
            </a:r>
          </a:p>
        </p:txBody>
      </p:sp>
    </p:spTree>
    <p:extLst>
      <p:ext uri="{BB962C8B-B14F-4D97-AF65-F5344CB8AC3E}">
        <p14:creationId xmlns:p14="http://schemas.microsoft.com/office/powerpoint/2010/main" val="423571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Fixation du taux d’incapacité : les 3 fourchettes de taux</a:t>
            </a:r>
          </a:p>
        </p:txBody>
      </p:sp>
      <p:sp>
        <p:nvSpPr>
          <p:cNvPr id="3" name="Espace réservé du contenu 2"/>
          <p:cNvSpPr>
            <a:spLocks noGrp="1"/>
          </p:cNvSpPr>
          <p:nvPr>
            <p:ph idx="1"/>
          </p:nvPr>
        </p:nvSpPr>
        <p:spPr>
          <a:xfrm>
            <a:off x="457200" y="1379909"/>
            <a:ext cx="8229600" cy="5001419"/>
          </a:xfrm>
        </p:spPr>
        <p:txBody>
          <a:bodyPr/>
          <a:lstStyle/>
          <a:p>
            <a:r>
              <a:rPr lang="fr-FR" b="0" dirty="0"/>
              <a:t>Les seuils de 50% et de 80%</a:t>
            </a:r>
          </a:p>
        </p:txBody>
      </p:sp>
      <p:sp>
        <p:nvSpPr>
          <p:cNvPr id="10" name="Ellipse 9"/>
          <p:cNvSpPr/>
          <p:nvPr/>
        </p:nvSpPr>
        <p:spPr>
          <a:xfrm>
            <a:off x="1092460" y="1880229"/>
            <a:ext cx="7200800" cy="36724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a:t>TI inférieur à 50%</a:t>
            </a:r>
          </a:p>
          <a:p>
            <a:pPr algn="ctr"/>
            <a:r>
              <a:rPr lang="fr-FR" sz="1400" dirty="0"/>
              <a:t>Troubles légers à modérés</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p:txBody>
      </p:sp>
      <p:sp>
        <p:nvSpPr>
          <p:cNvPr id="11" name="Ellipse 10"/>
          <p:cNvSpPr/>
          <p:nvPr/>
        </p:nvSpPr>
        <p:spPr>
          <a:xfrm>
            <a:off x="2388604" y="2788441"/>
            <a:ext cx="4608512" cy="24482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1400" b="1" dirty="0"/>
          </a:p>
          <a:p>
            <a:pPr algn="ctr"/>
            <a:endParaRPr lang="fr-FR" sz="1400" b="1" dirty="0"/>
          </a:p>
          <a:p>
            <a:pPr algn="ctr"/>
            <a:r>
              <a:rPr lang="fr-FR" sz="1400" b="1" dirty="0"/>
              <a:t>TI entre 50 et 79%</a:t>
            </a:r>
          </a:p>
          <a:p>
            <a:pPr algn="ctr"/>
            <a:r>
              <a:rPr lang="fr-FR" sz="1400" dirty="0"/>
              <a:t>Troubles importants entraînant une</a:t>
            </a:r>
          </a:p>
          <a:p>
            <a:pPr algn="ctr"/>
            <a:r>
              <a:rPr lang="fr-FR" sz="1400" dirty="0"/>
              <a:t> gêne notable dans la vie sociale</a:t>
            </a:r>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p:txBody>
      </p:sp>
      <p:sp>
        <p:nvSpPr>
          <p:cNvPr id="12" name="Ellipse 11"/>
          <p:cNvSpPr/>
          <p:nvPr/>
        </p:nvSpPr>
        <p:spPr>
          <a:xfrm>
            <a:off x="3203848" y="3849343"/>
            <a:ext cx="3168352" cy="139330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400" b="1" dirty="0"/>
              <a:t>TI = ou &gt; 80 %</a:t>
            </a:r>
          </a:p>
          <a:p>
            <a:pPr algn="ctr"/>
            <a:r>
              <a:rPr lang="fr-FR" sz="1400" dirty="0"/>
              <a:t>Troubles graves entraînant une entrave majeure avec altération de l’autonomie individuelle de la personne</a:t>
            </a:r>
          </a:p>
        </p:txBody>
      </p:sp>
      <p:sp>
        <p:nvSpPr>
          <p:cNvPr id="14" name="ZoneTexte 13"/>
          <p:cNvSpPr txBox="1"/>
          <p:nvPr/>
        </p:nvSpPr>
        <p:spPr>
          <a:xfrm>
            <a:off x="395536" y="5733256"/>
            <a:ext cx="8473025" cy="646331"/>
          </a:xfrm>
          <a:prstGeom prst="rect">
            <a:avLst/>
          </a:prstGeom>
          <a:noFill/>
        </p:spPr>
        <p:txBody>
          <a:bodyPr wrap="none" rtlCol="0">
            <a:spAutoFit/>
          </a:bodyPr>
          <a:lstStyle/>
          <a:p>
            <a:r>
              <a:rPr lang="fr-FR" dirty="0"/>
              <a:t>Les seuils de 50% et de 80% s’ils sont atteints, peuvent ouvrir droit à divers avantages ou</a:t>
            </a:r>
          </a:p>
          <a:p>
            <a:r>
              <a:rPr lang="fr-FR" dirty="0"/>
              <a:t>prestations.</a:t>
            </a:r>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30</a:t>
            </a:fld>
            <a:endParaRPr lang="fr-FR" dirty="0"/>
          </a:p>
        </p:txBody>
      </p:sp>
    </p:spTree>
    <p:extLst>
      <p:ext uri="{BB962C8B-B14F-4D97-AF65-F5344CB8AC3E}">
        <p14:creationId xmlns:p14="http://schemas.microsoft.com/office/powerpoint/2010/main" val="17249608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48172-C8BC-FA26-34C2-35AF34E38218}"/>
              </a:ext>
            </a:extLst>
          </p:cNvPr>
          <p:cNvSpPr>
            <a:spLocks noGrp="1"/>
          </p:cNvSpPr>
          <p:nvPr>
            <p:ph type="title"/>
          </p:nvPr>
        </p:nvSpPr>
        <p:spPr/>
        <p:txBody>
          <a:bodyPr>
            <a:normAutofit fontScale="90000"/>
          </a:bodyPr>
          <a:lstStyle/>
          <a:p>
            <a:r>
              <a:rPr lang="fr-FR" dirty="0"/>
              <a:t>Le Taux de 80% :  décret 2005-1574 du 6 novembre 2007</a:t>
            </a:r>
            <a:br>
              <a:rPr lang="fr-FR" dirty="0"/>
            </a:br>
            <a:endParaRPr lang="fr-FR" dirty="0"/>
          </a:p>
        </p:txBody>
      </p:sp>
      <p:sp>
        <p:nvSpPr>
          <p:cNvPr id="3" name="Espace réservé du contenu 2">
            <a:extLst>
              <a:ext uri="{FF2B5EF4-FFF2-40B4-BE49-F238E27FC236}">
                <a16:creationId xmlns:a16="http://schemas.microsoft.com/office/drawing/2014/main" id="{19716D1F-59CB-8A96-868E-DE014DC58875}"/>
              </a:ext>
            </a:extLst>
          </p:cNvPr>
          <p:cNvSpPr>
            <a:spLocks noGrp="1"/>
          </p:cNvSpPr>
          <p:nvPr>
            <p:ph idx="1"/>
          </p:nvPr>
        </p:nvSpPr>
        <p:spPr/>
        <p:txBody>
          <a:bodyPr/>
          <a:lstStyle/>
          <a:p>
            <a:pPr marL="0" indent="0">
              <a:buNone/>
            </a:pPr>
            <a:endParaRPr lang="fr-FR" dirty="0"/>
          </a:p>
          <a:p>
            <a:pPr marL="0" indent="0">
              <a:buNone/>
            </a:pPr>
            <a:r>
              <a:rPr lang="fr-FR" dirty="0"/>
              <a:t>Un taux d'au moins 80 % correspond à des troubles graves entraînant une entrave majeure dans la vie quotidienne de la personne avec une atteinte de son autonomie individuelle. </a:t>
            </a:r>
          </a:p>
          <a:p>
            <a:endParaRPr lang="fr-FR" b="0" dirty="0"/>
          </a:p>
          <a:p>
            <a:pPr marL="0" indent="0">
              <a:buNone/>
            </a:pPr>
            <a:r>
              <a:rPr lang="fr-FR" b="0" dirty="0">
                <a:highlight>
                  <a:srgbClr val="FFFF00"/>
                </a:highlight>
              </a:rPr>
              <a:t>Cette autonomie individuelle est définie comme </a:t>
            </a:r>
            <a:r>
              <a:rPr lang="fr-FR" dirty="0">
                <a:highlight>
                  <a:srgbClr val="FFFF00"/>
                </a:highlight>
              </a:rPr>
              <a:t>l'ensemble des actions que doit mettre en </a:t>
            </a:r>
            <a:r>
              <a:rPr lang="fr-FR" dirty="0" err="1">
                <a:highlight>
                  <a:srgbClr val="FFFF00"/>
                </a:highlight>
              </a:rPr>
              <a:t>oeuvre</a:t>
            </a:r>
            <a:r>
              <a:rPr lang="fr-FR" dirty="0">
                <a:highlight>
                  <a:srgbClr val="FFFF00"/>
                </a:highlight>
              </a:rPr>
              <a:t> une personne, vis-à-vis d'elle-même, dans la vie quotidienne. </a:t>
            </a:r>
          </a:p>
          <a:p>
            <a:pPr marL="0" indent="0">
              <a:buNone/>
            </a:pPr>
            <a:endParaRPr lang="fr-FR" dirty="0">
              <a:highlight>
                <a:srgbClr val="FFFF00"/>
              </a:highlight>
            </a:endParaRPr>
          </a:p>
          <a:p>
            <a:pPr marL="0" indent="0">
              <a:buNone/>
            </a:pPr>
            <a:r>
              <a:rPr lang="fr-FR" dirty="0">
                <a:highlight>
                  <a:srgbClr val="FFFF00"/>
                </a:highlight>
              </a:rPr>
              <a:t>Dès lors qu'elle doit être aidée totalement ou partiellement, ou surveillée dans leur accomplissement, ou ne les assure qu'avec les plus grandes difficultés, le taux de 80 % est atteint. </a:t>
            </a:r>
          </a:p>
          <a:p>
            <a:endParaRPr lang="fr-FR" dirty="0">
              <a:highlight>
                <a:srgbClr val="FFFF00"/>
              </a:highlight>
            </a:endParaRPr>
          </a:p>
          <a:p>
            <a:endParaRPr lang="fr-FR" dirty="0"/>
          </a:p>
        </p:txBody>
      </p:sp>
      <p:sp>
        <p:nvSpPr>
          <p:cNvPr id="4" name="Espace réservé de la date 3">
            <a:extLst>
              <a:ext uri="{FF2B5EF4-FFF2-40B4-BE49-F238E27FC236}">
                <a16:creationId xmlns:a16="http://schemas.microsoft.com/office/drawing/2014/main" id="{F817A0DA-05A2-8EE3-FAF9-771AB24296FE}"/>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E7B7B2A9-340A-87E8-8802-2E8907EC27CB}"/>
              </a:ext>
            </a:extLst>
          </p:cNvPr>
          <p:cNvSpPr>
            <a:spLocks noGrp="1"/>
          </p:cNvSpPr>
          <p:nvPr>
            <p:ph type="sldNum" sz="quarter" idx="12"/>
          </p:nvPr>
        </p:nvSpPr>
        <p:spPr/>
        <p:txBody>
          <a:bodyPr/>
          <a:lstStyle/>
          <a:p>
            <a:fld id="{C8100989-B75F-4602-84D8-19856CD6A586}" type="slidenum">
              <a:rPr lang="fr-FR" smtClean="0"/>
              <a:pPr/>
              <a:t>31</a:t>
            </a:fld>
            <a:endParaRPr lang="fr-FR" dirty="0"/>
          </a:p>
        </p:txBody>
      </p:sp>
    </p:spTree>
    <p:extLst>
      <p:ext uri="{BB962C8B-B14F-4D97-AF65-F5344CB8AC3E}">
        <p14:creationId xmlns:p14="http://schemas.microsoft.com/office/powerpoint/2010/main" val="2909856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7" name="Rectangle 5"/>
          <p:cNvSpPr>
            <a:spLocks noGrp="1" noChangeArrowheads="1"/>
          </p:cNvSpPr>
          <p:nvPr>
            <p:ph type="title"/>
          </p:nvPr>
        </p:nvSpPr>
        <p:spPr/>
        <p:txBody>
          <a:bodyPr/>
          <a:lstStyle/>
          <a:p>
            <a:r>
              <a:rPr lang="fr-FR"/>
              <a:t>Les actes élémentaires de la vie quotidienne </a:t>
            </a:r>
          </a:p>
        </p:txBody>
      </p:sp>
      <p:sp>
        <p:nvSpPr>
          <p:cNvPr id="745478" name="Rectangle 6"/>
          <p:cNvSpPr>
            <a:spLocks noGrp="1" noChangeArrowheads="1"/>
          </p:cNvSpPr>
          <p:nvPr>
            <p:ph type="body" idx="1"/>
          </p:nvPr>
        </p:nvSpPr>
        <p:spPr/>
        <p:txBody>
          <a:bodyPr/>
          <a:lstStyle/>
          <a:p>
            <a:r>
              <a:rPr lang="fr-FR" dirty="0"/>
              <a:t>Les actes de la vie quotidienne, parfois qualifiés d’élémentaires ou d’essentiels, pour la détermination du taux 80%, sont notamment :</a:t>
            </a:r>
          </a:p>
          <a:p>
            <a:pPr marL="457200" lvl="1" indent="0">
              <a:spcBef>
                <a:spcPts val="400"/>
              </a:spcBef>
              <a:buNone/>
            </a:pPr>
            <a:r>
              <a:rPr lang="fr-FR" sz="2000" dirty="0"/>
              <a:t>– se comporter de façon logique et sensée </a:t>
            </a:r>
          </a:p>
          <a:p>
            <a:pPr marL="457200" lvl="1" indent="0">
              <a:spcBef>
                <a:spcPts val="400"/>
              </a:spcBef>
              <a:buNone/>
            </a:pPr>
            <a:r>
              <a:rPr lang="fr-FR" sz="2000" dirty="0"/>
              <a:t>– se repérer dans le temps et les lieux </a:t>
            </a:r>
          </a:p>
          <a:p>
            <a:pPr marL="457200" lvl="1" indent="0">
              <a:spcBef>
                <a:spcPts val="400"/>
              </a:spcBef>
              <a:buNone/>
            </a:pPr>
            <a:r>
              <a:rPr lang="fr-FR" sz="2000" dirty="0"/>
              <a:t>– assurer son hygiène corporelle </a:t>
            </a:r>
          </a:p>
          <a:p>
            <a:pPr marL="457200" lvl="1" indent="0">
              <a:spcBef>
                <a:spcPts val="400"/>
              </a:spcBef>
              <a:buNone/>
            </a:pPr>
            <a:r>
              <a:rPr lang="fr-FR" sz="2000" dirty="0"/>
              <a:t>– s</a:t>
            </a:r>
            <a:r>
              <a:rPr lang="fr-FR" dirty="0"/>
              <a:t>’</a:t>
            </a:r>
            <a:r>
              <a:rPr lang="fr-FR" sz="2000" dirty="0"/>
              <a:t>habiller et se déshabiller de façon adaptée </a:t>
            </a:r>
          </a:p>
          <a:p>
            <a:pPr marL="457200" lvl="1" indent="0">
              <a:spcBef>
                <a:spcPts val="400"/>
              </a:spcBef>
              <a:buNone/>
            </a:pPr>
            <a:r>
              <a:rPr lang="fr-FR" sz="2000" dirty="0"/>
              <a:t>– manger des aliments préparés</a:t>
            </a:r>
          </a:p>
          <a:p>
            <a:pPr marL="457200" lvl="1" indent="0">
              <a:spcBef>
                <a:spcPts val="400"/>
              </a:spcBef>
              <a:buNone/>
            </a:pPr>
            <a:r>
              <a:rPr lang="fr-FR" sz="2000" dirty="0"/>
              <a:t>– assumer l</a:t>
            </a:r>
            <a:r>
              <a:rPr lang="fr-FR" dirty="0"/>
              <a:t>’</a:t>
            </a:r>
            <a:r>
              <a:rPr lang="fr-FR" sz="2000" dirty="0"/>
              <a:t>hygiène de l</a:t>
            </a:r>
            <a:r>
              <a:rPr lang="fr-FR" dirty="0"/>
              <a:t>’</a:t>
            </a:r>
            <a:r>
              <a:rPr lang="fr-FR" sz="2000" dirty="0"/>
              <a:t>élimination urinaire et fécale </a:t>
            </a:r>
          </a:p>
          <a:p>
            <a:pPr marL="457200" lvl="1" indent="0">
              <a:spcBef>
                <a:spcPts val="400"/>
              </a:spcBef>
              <a:buNone/>
            </a:pPr>
            <a:r>
              <a:rPr lang="fr-FR" sz="2000" dirty="0"/>
              <a:t>– effectuer les mouvements (se lever, s</a:t>
            </a:r>
            <a:r>
              <a:rPr lang="fr-FR" dirty="0"/>
              <a:t>’</a:t>
            </a:r>
            <a:r>
              <a:rPr lang="fr-FR" sz="2000" dirty="0"/>
              <a:t>asseoir, se coucher) et les déplacements (au moins à l</a:t>
            </a:r>
            <a:r>
              <a:rPr lang="fr-FR" dirty="0"/>
              <a:t>’</a:t>
            </a:r>
            <a:r>
              <a:rPr lang="fr-FR" sz="2000" dirty="0"/>
              <a:t>intérieur d</a:t>
            </a:r>
            <a:r>
              <a:rPr lang="fr-FR" dirty="0"/>
              <a:t>’</a:t>
            </a:r>
            <a:r>
              <a:rPr lang="fr-FR" sz="2000" dirty="0"/>
              <a:t>un logement</a:t>
            </a:r>
            <a:r>
              <a:rPr lang="fr-FR" dirty="0"/>
              <a:t>)</a:t>
            </a: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32</a:t>
            </a:fld>
            <a:endParaRPr lang="fr-FR" dirty="0"/>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4219826573"/>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fontScale="90000"/>
          </a:bodyPr>
          <a:lstStyle/>
          <a:p>
            <a:r>
              <a:rPr lang="fr-FR" b="0" dirty="0">
                <a:latin typeface="Impact" panose="020B0806030902050204" pitchFamily="34" charset="0"/>
              </a:rPr>
              <a:t>Guide barème Chapitre II   section 2 : déficiences du psychisme de l’adulte</a:t>
            </a:r>
          </a:p>
        </p:txBody>
      </p:sp>
      <p:sp>
        <p:nvSpPr>
          <p:cNvPr id="14" name="Espace réservé du contenu 13"/>
          <p:cNvSpPr>
            <a:spLocks noGrp="1"/>
          </p:cNvSpPr>
          <p:nvPr>
            <p:ph idx="1"/>
          </p:nvPr>
        </p:nvSpPr>
        <p:spPr/>
        <p:txBody>
          <a:bodyPr/>
          <a:lstStyle/>
          <a:p>
            <a:r>
              <a:rPr lang="fr-FR" b="0" dirty="0">
                <a:latin typeface="Arial Narrow" panose="020B0606020202030204" pitchFamily="34" charset="0"/>
              </a:rPr>
              <a:t>Le diagnostic psychiatrique ne permet pas de mesurer les capacités d’une personne ou ses incapacités dans la vie familiale, sociale ou professionnelle.</a:t>
            </a:r>
          </a:p>
          <a:p>
            <a:pPr marL="0" indent="0">
              <a:buNone/>
            </a:pPr>
            <a:endParaRPr lang="fr-FR" b="0" dirty="0">
              <a:latin typeface="Arial Narrow" panose="020B0606020202030204" pitchFamily="34" charset="0"/>
            </a:endParaRPr>
          </a:p>
          <a:p>
            <a:r>
              <a:rPr lang="fr-FR" b="0" dirty="0">
                <a:highlight>
                  <a:srgbClr val="FFFF99"/>
                </a:highlight>
                <a:latin typeface="Arial Narrow" panose="020B0606020202030204" pitchFamily="34" charset="0"/>
              </a:rPr>
              <a:t>Ce n’est pas la maladie psychiatrique qui donne lieu à l’attribution d’un taux d’incapacité mais les limites qu’elle suscite dans la vie quotidienne</a:t>
            </a:r>
          </a:p>
          <a:p>
            <a:pPr marL="0" indent="0">
              <a:buNone/>
            </a:pPr>
            <a:endParaRPr lang="fr-FR" b="0" dirty="0">
              <a:highlight>
                <a:srgbClr val="FFFF99"/>
              </a:highlight>
              <a:latin typeface="Arial Narrow" panose="020B0606020202030204" pitchFamily="34" charset="0"/>
            </a:endParaRPr>
          </a:p>
          <a:p>
            <a:r>
              <a:rPr lang="fr-FR" b="0" dirty="0">
                <a:latin typeface="Arial Narrow" panose="020B0606020202030204" pitchFamily="34" charset="0"/>
              </a:rPr>
              <a:t>Il n'est pas nécessaire que la situation médicale de la personne soit stabilisée pour déterminer un taux d'incapacité. </a:t>
            </a:r>
          </a:p>
          <a:p>
            <a:endParaRPr lang="fr-FR" b="0" dirty="0">
              <a:latin typeface="Arial Narrow" panose="020B0606020202030204" pitchFamily="34" charset="0"/>
            </a:endParaRPr>
          </a:p>
          <a:p>
            <a:r>
              <a:rPr lang="fr-FR" b="0" dirty="0">
                <a:latin typeface="Arial Narrow" panose="020B0606020202030204" pitchFamily="34" charset="0"/>
              </a:rPr>
              <a:t>La durée prévisible des conséquences doit  être au moins égale à un an pour déterminer le taux. </a:t>
            </a:r>
          </a:p>
          <a:p>
            <a:pPr marL="0" indent="0">
              <a:buNone/>
            </a:pPr>
            <a:endParaRPr lang="fr-FR" b="0" dirty="0">
              <a:latin typeface="Arial Narrow" panose="020B0606020202030204" pitchFamily="34" charset="0"/>
            </a:endParaRPr>
          </a:p>
          <a:p>
            <a:endParaRPr lang="fr-FR" b="0" dirty="0">
              <a:latin typeface="Arial Narrow" panose="020B0606020202030204" pitchFamily="34" charset="0"/>
            </a:endParaRPr>
          </a:p>
          <a:p>
            <a:endParaRPr lang="fr-FR" b="0"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33</a:t>
            </a:fld>
            <a:endParaRPr lang="fr-FR" dirty="0"/>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2456222689"/>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C3D4A-4AD5-6B53-BD8E-E1B70AABD728}"/>
              </a:ext>
            </a:extLst>
          </p:cNvPr>
          <p:cNvSpPr>
            <a:spLocks noGrp="1"/>
          </p:cNvSpPr>
          <p:nvPr>
            <p:ph type="title"/>
          </p:nvPr>
        </p:nvSpPr>
        <p:spPr/>
        <p:txBody>
          <a:bodyPr>
            <a:normAutofit/>
          </a:bodyPr>
          <a:lstStyle/>
          <a:p>
            <a:r>
              <a:rPr lang="fr-FR" dirty="0"/>
              <a:t>Déficiences du psychisme (adulte) : guide-barème</a:t>
            </a:r>
          </a:p>
        </p:txBody>
      </p:sp>
      <p:sp>
        <p:nvSpPr>
          <p:cNvPr id="3" name="Espace réservé du contenu 2">
            <a:extLst>
              <a:ext uri="{FF2B5EF4-FFF2-40B4-BE49-F238E27FC236}">
                <a16:creationId xmlns:a16="http://schemas.microsoft.com/office/drawing/2014/main" id="{6EA94142-2C9D-1BB2-21BC-3A3BA2A12F3D}"/>
              </a:ext>
            </a:extLst>
          </p:cNvPr>
          <p:cNvSpPr>
            <a:spLocks noGrp="1"/>
          </p:cNvSpPr>
          <p:nvPr>
            <p:ph idx="1"/>
          </p:nvPr>
        </p:nvSpPr>
        <p:spPr/>
        <p:txBody>
          <a:bodyPr/>
          <a:lstStyle/>
          <a:p>
            <a:pPr marL="0" indent="0">
              <a:buNone/>
            </a:pPr>
            <a:r>
              <a:rPr lang="fr-FR" dirty="0"/>
              <a:t>L’incapacité est appréciée en fonction de l’ensemble des troubles psychiques. Ceux-ci sont estimés grâce à 10 critères principaux :</a:t>
            </a:r>
          </a:p>
          <a:p>
            <a:pPr lvl="1"/>
            <a:r>
              <a:rPr lang="fr-FR" dirty="0"/>
              <a:t>troubles de la volition</a:t>
            </a:r>
          </a:p>
          <a:p>
            <a:pPr lvl="1"/>
            <a:r>
              <a:rPr lang="fr-FR" dirty="0"/>
              <a:t>troubles de la pensée</a:t>
            </a:r>
          </a:p>
          <a:p>
            <a:pPr lvl="1"/>
            <a:r>
              <a:rPr lang="fr-FR" dirty="0"/>
              <a:t>troubles de la perception</a:t>
            </a:r>
          </a:p>
          <a:p>
            <a:pPr lvl="1"/>
            <a:r>
              <a:rPr lang="fr-FR" dirty="0"/>
              <a:t>troubles de la communication</a:t>
            </a:r>
          </a:p>
          <a:p>
            <a:pPr lvl="1"/>
            <a:r>
              <a:rPr lang="fr-FR" dirty="0"/>
              <a:t>troubles du comportement</a:t>
            </a:r>
          </a:p>
          <a:p>
            <a:pPr lvl="1"/>
            <a:r>
              <a:rPr lang="fr-FR" dirty="0"/>
              <a:t>troubles de l’humeur</a:t>
            </a:r>
          </a:p>
          <a:p>
            <a:pPr lvl="1"/>
            <a:r>
              <a:rPr lang="fr-FR" dirty="0"/>
              <a:t>troubles de la conscience et de la vigilance</a:t>
            </a:r>
          </a:p>
          <a:p>
            <a:pPr lvl="1"/>
            <a:r>
              <a:rPr lang="fr-FR" dirty="0"/>
              <a:t>troubles intellectuels</a:t>
            </a:r>
          </a:p>
          <a:p>
            <a:pPr lvl="1"/>
            <a:r>
              <a:rPr lang="fr-FR" dirty="0"/>
              <a:t>troubles de la vie émotionnelle et affective</a:t>
            </a:r>
          </a:p>
          <a:p>
            <a:pPr lvl="1"/>
            <a:r>
              <a:rPr lang="fr-FR" dirty="0"/>
              <a:t>expression somatique de troubles psychiatriques</a:t>
            </a:r>
          </a:p>
        </p:txBody>
      </p:sp>
    </p:spTree>
    <p:extLst>
      <p:ext uri="{BB962C8B-B14F-4D97-AF65-F5344CB8AC3E}">
        <p14:creationId xmlns:p14="http://schemas.microsoft.com/office/powerpoint/2010/main" val="2482943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60B4A-87C5-C80C-28F6-12784CBA0519}"/>
              </a:ext>
            </a:extLst>
          </p:cNvPr>
          <p:cNvSpPr>
            <a:spLocks noGrp="1"/>
          </p:cNvSpPr>
          <p:nvPr>
            <p:ph type="title"/>
          </p:nvPr>
        </p:nvSpPr>
        <p:spPr/>
        <p:txBody>
          <a:bodyPr/>
          <a:lstStyle/>
          <a:p>
            <a:r>
              <a:rPr lang="fr-FR" dirty="0"/>
              <a:t>Critères secondaires (guide-barème)</a:t>
            </a:r>
          </a:p>
        </p:txBody>
      </p:sp>
      <p:sp>
        <p:nvSpPr>
          <p:cNvPr id="3" name="Espace réservé du contenu 2">
            <a:extLst>
              <a:ext uri="{FF2B5EF4-FFF2-40B4-BE49-F238E27FC236}">
                <a16:creationId xmlns:a16="http://schemas.microsoft.com/office/drawing/2014/main" id="{D46C2BB4-0A46-D64A-BD98-06A3864BADFD}"/>
              </a:ext>
            </a:extLst>
          </p:cNvPr>
          <p:cNvSpPr>
            <a:spLocks noGrp="1"/>
          </p:cNvSpPr>
          <p:nvPr>
            <p:ph idx="1"/>
          </p:nvPr>
        </p:nvSpPr>
        <p:spPr/>
        <p:txBody>
          <a:bodyPr/>
          <a:lstStyle/>
          <a:p>
            <a:pPr marL="0" indent="0">
              <a:buNone/>
            </a:pPr>
            <a:r>
              <a:rPr lang="fr-FR" b="0" dirty="0"/>
              <a:t>Des critères secondaires permettent de moduler le taux d’incapacité à l’intérieur des fourchettes :</a:t>
            </a:r>
          </a:p>
          <a:p>
            <a:r>
              <a:rPr lang="fr-FR" b="0" dirty="0"/>
              <a:t>le retentissement relationnel des troubles sur la vie affective et sociale</a:t>
            </a:r>
          </a:p>
          <a:p>
            <a:r>
              <a:rPr lang="fr-FR" b="0" dirty="0"/>
              <a:t>les relations avec le milieu professionnel depuis la gêne au travail à l’inaptitude à tout travail</a:t>
            </a:r>
          </a:p>
          <a:p>
            <a:r>
              <a:rPr lang="fr-FR" b="0" dirty="0"/>
              <a:t>les hospitalisations (durée, fréquence)</a:t>
            </a:r>
          </a:p>
          <a:p>
            <a:r>
              <a:rPr lang="fr-FR" b="0" dirty="0"/>
              <a:t>les traitements, leurs effets secondaires et la tolérance</a:t>
            </a:r>
          </a:p>
          <a:p>
            <a:r>
              <a:rPr lang="fr-FR" b="0" dirty="0"/>
              <a:t>l’âge du patient et l’ancienneté de la maladie.</a:t>
            </a:r>
          </a:p>
        </p:txBody>
      </p:sp>
    </p:spTree>
    <p:extLst>
      <p:ext uri="{BB962C8B-B14F-4D97-AF65-F5344CB8AC3E}">
        <p14:creationId xmlns:p14="http://schemas.microsoft.com/office/powerpoint/2010/main" val="3888539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9DCA71F-6B60-2F80-C0C2-F9EA23F4702B}"/>
              </a:ext>
            </a:extLst>
          </p:cNvPr>
          <p:cNvSpPr>
            <a:spLocks noGrp="1"/>
          </p:cNvSpPr>
          <p:nvPr>
            <p:ph type="dt" sz="half" idx="10"/>
          </p:nvPr>
        </p:nvSpPr>
        <p:spPr/>
        <p:txBody>
          <a:bodyPr/>
          <a:lstStyle/>
          <a:p>
            <a:fld id="{5ED0F16A-834B-CB47-85E0-86B61640559E}" type="datetime1">
              <a:rPr lang="fr-FR" smtClean="0"/>
              <a:t>06/05/2026</a:t>
            </a:fld>
            <a:endParaRPr lang="en-US"/>
          </a:p>
        </p:txBody>
      </p:sp>
      <p:sp>
        <p:nvSpPr>
          <p:cNvPr id="3" name="Espace réservé du numéro de diapositive 2">
            <a:extLst>
              <a:ext uri="{FF2B5EF4-FFF2-40B4-BE49-F238E27FC236}">
                <a16:creationId xmlns:a16="http://schemas.microsoft.com/office/drawing/2014/main" id="{E156E48F-47B8-B0D6-353A-702E65EB254D}"/>
              </a:ext>
            </a:extLst>
          </p:cNvPr>
          <p:cNvSpPr>
            <a:spLocks noGrp="1"/>
          </p:cNvSpPr>
          <p:nvPr>
            <p:ph type="sldNum" sz="quarter" idx="12"/>
          </p:nvPr>
        </p:nvSpPr>
        <p:spPr/>
        <p:txBody>
          <a:bodyPr/>
          <a:lstStyle/>
          <a:p>
            <a:fld id="{687D7A59-36E2-48B9-B146-C1E59501F63F}" type="slidenum">
              <a:rPr lang="en-US" smtClean="0"/>
              <a:pPr/>
              <a:t>36</a:t>
            </a:fld>
            <a:endParaRPr lang="en-US"/>
          </a:p>
        </p:txBody>
      </p:sp>
      <p:sp>
        <p:nvSpPr>
          <p:cNvPr id="4" name="ZoneTexte 3">
            <a:extLst>
              <a:ext uri="{FF2B5EF4-FFF2-40B4-BE49-F238E27FC236}">
                <a16:creationId xmlns:a16="http://schemas.microsoft.com/office/drawing/2014/main" id="{18F79DF2-B1CC-F4C1-C458-BE2C37CEE3D7}"/>
              </a:ext>
            </a:extLst>
          </p:cNvPr>
          <p:cNvSpPr txBox="1"/>
          <p:nvPr/>
        </p:nvSpPr>
        <p:spPr>
          <a:xfrm>
            <a:off x="683568" y="2564904"/>
            <a:ext cx="8275189" cy="1815882"/>
          </a:xfrm>
          <a:prstGeom prst="rect">
            <a:avLst/>
          </a:prstGeom>
          <a:solidFill>
            <a:srgbClr val="FFFF00"/>
          </a:solidFill>
          <a:ln>
            <a:solidFill>
              <a:schemeClr val="tx2">
                <a:lumMod val="40000"/>
                <a:lumOff val="60000"/>
              </a:schemeClr>
            </a:solidFill>
          </a:ln>
        </p:spPr>
        <p:txBody>
          <a:bodyPr wrap="square" rtlCol="0">
            <a:spAutoFit/>
          </a:bodyPr>
          <a:lstStyle/>
          <a:p>
            <a:endParaRPr lang="fr-FR" sz="2000" dirty="0"/>
          </a:p>
          <a:p>
            <a:r>
              <a:rPr lang="fr-FR" sz="2400" dirty="0">
                <a:latin typeface="Arial" panose="020B0604020202020204" pitchFamily="34" charset="0"/>
                <a:cs typeface="Arial" panose="020B0604020202020204" pitchFamily="34" charset="0"/>
              </a:rPr>
              <a:t>L’Allocation d’éducation de l’enfant handicapé </a:t>
            </a:r>
          </a:p>
          <a:p>
            <a:r>
              <a:rPr lang="fr-FR" sz="2400" dirty="0">
                <a:latin typeface="Arial" panose="020B0604020202020204" pitchFamily="34" charset="0"/>
                <a:cs typeface="Arial" panose="020B0604020202020204" pitchFamily="34" charset="0"/>
              </a:rPr>
              <a:t>et ses compléments</a:t>
            </a:r>
          </a:p>
          <a:p>
            <a:r>
              <a:rPr lang="fr-FR" sz="2400" dirty="0">
                <a:latin typeface="Arial" panose="020B0604020202020204" pitchFamily="34" charset="0"/>
                <a:cs typeface="Arial" panose="020B0604020202020204" pitchFamily="34" charset="0"/>
              </a:rPr>
              <a:t>(AEEH)</a:t>
            </a:r>
          </a:p>
          <a:p>
            <a:endParaRPr lang="fr-FR" sz="2000" dirty="0"/>
          </a:p>
        </p:txBody>
      </p:sp>
    </p:spTree>
    <p:extLst>
      <p:ext uri="{BB962C8B-B14F-4D97-AF65-F5344CB8AC3E}">
        <p14:creationId xmlns:p14="http://schemas.microsoft.com/office/powerpoint/2010/main" val="1873994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FR" dirty="0">
                <a:highlight>
                  <a:srgbClr val="FFFF00"/>
                </a:highlight>
              </a:rPr>
              <a:t>L’AEEH</a:t>
            </a:r>
          </a:p>
        </p:txBody>
      </p:sp>
      <p:sp>
        <p:nvSpPr>
          <p:cNvPr id="4" name="Rectangle à coins arrondis 3"/>
          <p:cNvSpPr/>
          <p:nvPr/>
        </p:nvSpPr>
        <p:spPr>
          <a:xfrm>
            <a:off x="323528" y="1268760"/>
            <a:ext cx="7717663" cy="4392488"/>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fr-FR" b="1" dirty="0">
                <a:latin typeface="Arial" pitchFamily="34" charset="0"/>
                <a:cs typeface="Arial" pitchFamily="34" charset="0"/>
              </a:rPr>
              <a:t>L’Allocation d’Education de l’Enfant Handicapé (AEEH) est une prestation familiale </a:t>
            </a:r>
            <a:r>
              <a:rPr lang="fr-FR" dirty="0">
                <a:latin typeface="Arial" pitchFamily="34" charset="0"/>
                <a:cs typeface="Arial" pitchFamily="34" charset="0"/>
              </a:rPr>
              <a:t>qui permet aux familles d’assurer la charge et l’éducation de leur enfant handicapé.</a:t>
            </a:r>
          </a:p>
          <a:p>
            <a:pPr algn="just"/>
            <a:r>
              <a:rPr lang="fr-FR" dirty="0">
                <a:latin typeface="Arial" pitchFamily="34" charset="0"/>
                <a:cs typeface="Arial" pitchFamily="34" charset="0"/>
              </a:rPr>
              <a:t> </a:t>
            </a:r>
          </a:p>
          <a:p>
            <a:pPr algn="just"/>
            <a:r>
              <a:rPr lang="fr-FR" dirty="0">
                <a:latin typeface="Arial" pitchFamily="34" charset="0"/>
                <a:cs typeface="Arial" pitchFamily="34" charset="0"/>
              </a:rPr>
              <a:t>A cette base, peuvent, le cas échéant, s’ajouter </a:t>
            </a:r>
            <a:r>
              <a:rPr lang="fr-FR" b="1" dirty="0">
                <a:latin typeface="Arial" pitchFamily="34" charset="0"/>
                <a:cs typeface="Arial" pitchFamily="34" charset="0"/>
              </a:rPr>
              <a:t>des compléments </a:t>
            </a:r>
            <a:r>
              <a:rPr lang="fr-FR" dirty="0">
                <a:latin typeface="Arial" pitchFamily="34" charset="0"/>
                <a:cs typeface="Arial" pitchFamily="34" charset="0"/>
              </a:rPr>
              <a:t>lorsque la situation de l’enfant le nécessite. Ces derniers visent à compenser des surcoûts (frais exposés) et des pertes financières (réduction d’activité…) réels et évaluables des familles.</a:t>
            </a:r>
          </a:p>
          <a:p>
            <a:pPr algn="just"/>
            <a:endParaRPr lang="fr-FR" dirty="0">
              <a:latin typeface="Arial" pitchFamily="34" charset="0"/>
              <a:cs typeface="Arial" pitchFamily="34" charset="0"/>
            </a:endParaRPr>
          </a:p>
          <a:p>
            <a:pPr algn="just"/>
            <a:r>
              <a:rPr lang="fr-FR" dirty="0">
                <a:latin typeface="Arial" pitchFamily="34" charset="0"/>
                <a:cs typeface="Arial" pitchFamily="34" charset="0"/>
              </a:rPr>
              <a:t>Elle peut aussi être complétée d’une majoration spécifique (M.P.I) lorsque la personne qui assume la charge de l’enfant est isolée. Celle-ci est attribuée par l’organisme débiteur des prestations familiales (CAF/MSA).</a:t>
            </a:r>
          </a:p>
        </p:txBody>
      </p:sp>
      <p:sp>
        <p:nvSpPr>
          <p:cNvPr id="3" name="Espace réservé du numéro de diapositive 2"/>
          <p:cNvSpPr>
            <a:spLocks noGrp="1"/>
          </p:cNvSpPr>
          <p:nvPr>
            <p:ph type="sldNum" sz="quarter" idx="12"/>
          </p:nvPr>
        </p:nvSpPr>
        <p:spPr/>
        <p:txBody>
          <a:bodyPr/>
          <a:lstStyle/>
          <a:p>
            <a:fld id="{C8100989-B75F-4602-84D8-19856CD6A586}" type="slidenum">
              <a:rPr lang="fr-FR" smtClean="0"/>
              <a:pPr/>
              <a:t>37</a:t>
            </a:fld>
            <a:endParaRPr lang="fr-FR" dirty="0"/>
          </a:p>
        </p:txBody>
      </p:sp>
      <p:sp>
        <p:nvSpPr>
          <p:cNvPr id="5" name="Espace réservé de la date 4"/>
          <p:cNvSpPr>
            <a:spLocks noGrp="1"/>
          </p:cNvSpPr>
          <p:nvPr>
            <p:ph type="dt" sz="half" idx="10"/>
          </p:nvPr>
        </p:nvSpPr>
        <p:spPr/>
        <p:txBody>
          <a:bodyPr/>
          <a:lstStyle/>
          <a:p>
            <a:r>
              <a:rPr lang="fr-FR"/>
              <a:t>2021</a:t>
            </a:r>
            <a:endParaRPr lang="fr-FR" dirty="0"/>
          </a:p>
        </p:txBody>
      </p:sp>
    </p:spTree>
    <p:extLst>
      <p:ext uri="{BB962C8B-B14F-4D97-AF65-F5344CB8AC3E}">
        <p14:creationId xmlns:p14="http://schemas.microsoft.com/office/powerpoint/2010/main" val="19902287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625371"/>
            <a:ext cx="8229600" cy="796950"/>
          </a:xfrm>
        </p:spPr>
        <p:txBody>
          <a:bodyPr>
            <a:noAutofit/>
          </a:bodyPr>
          <a:lstStyle/>
          <a:p>
            <a:r>
              <a:rPr lang="fr-FR" sz="2400" dirty="0"/>
              <a:t>Les conditions d’accès à l’AEEH de base </a:t>
            </a:r>
            <a:br>
              <a:rPr lang="fr-FR" sz="2400" dirty="0"/>
            </a:br>
            <a:endParaRPr lang="fr-FR" sz="2400" dirty="0"/>
          </a:p>
        </p:txBody>
      </p:sp>
      <p:sp>
        <p:nvSpPr>
          <p:cNvPr id="3" name="Espace réservé du contenu 2"/>
          <p:cNvSpPr>
            <a:spLocks noGrp="1"/>
          </p:cNvSpPr>
          <p:nvPr>
            <p:ph idx="1"/>
          </p:nvPr>
        </p:nvSpPr>
        <p:spPr/>
        <p:txBody>
          <a:bodyPr>
            <a:normAutofit/>
          </a:bodyPr>
          <a:lstStyle/>
          <a:p>
            <a:pPr marL="0" indent="0">
              <a:buNone/>
            </a:pPr>
            <a:r>
              <a:rPr lang="fr-FR" sz="1800" b="0" i="1" dirty="0"/>
              <a:t>(article L541-1 du code de la Sécurité Sociale):</a:t>
            </a:r>
          </a:p>
        </p:txBody>
      </p:sp>
      <p:sp>
        <p:nvSpPr>
          <p:cNvPr id="4" name="Rectangle 3"/>
          <p:cNvSpPr/>
          <p:nvPr/>
        </p:nvSpPr>
        <p:spPr>
          <a:xfrm>
            <a:off x="457200" y="1736229"/>
            <a:ext cx="7992888" cy="3693319"/>
          </a:xfrm>
          <a:prstGeom prst="rect">
            <a:avLst/>
          </a:prstGeom>
        </p:spPr>
        <p:txBody>
          <a:bodyPr wrap="square">
            <a:spAutoFit/>
          </a:bodyPr>
          <a:lstStyle/>
          <a:p>
            <a:pPr lvl="0" algn="just" eaLnBrk="0" hangingPunct="0"/>
            <a:r>
              <a:rPr lang="fr-FR" dirty="0">
                <a:latin typeface="Arial" pitchFamily="34" charset="0"/>
                <a:ea typeface="Times New Roman" pitchFamily="18" charset="0"/>
                <a:cs typeface="Arial" pitchFamily="34" charset="0"/>
              </a:rPr>
              <a:t>L’enfant doit s’être vu reconnaître par l’équipe pluridisciplinaire un taux d’incapacité permanente :</a:t>
            </a:r>
          </a:p>
          <a:p>
            <a:pPr lvl="0" algn="just" eaLnBrk="0" hangingPunct="0"/>
            <a:endParaRPr lang="fr-FR" dirty="0">
              <a:latin typeface="Arial" pitchFamily="34" charset="0"/>
              <a:cs typeface="Arial" pitchFamily="34" charset="0"/>
            </a:endParaRPr>
          </a:p>
          <a:p>
            <a:pPr lvl="0" algn="just" eaLnBrk="0" hangingPunct="0"/>
            <a:r>
              <a:rPr lang="fr-FR" dirty="0">
                <a:latin typeface="Arial" pitchFamily="34" charset="0"/>
                <a:ea typeface="Times New Roman" pitchFamily="18" charset="0"/>
                <a:cs typeface="Arial" pitchFamily="34" charset="0"/>
                <a:sym typeface="Webdings" pitchFamily="18" charset="2"/>
              </a:rPr>
              <a:t></a:t>
            </a:r>
            <a:r>
              <a:rPr lang="fr-FR" dirty="0">
                <a:latin typeface="Arial" pitchFamily="34" charset="0"/>
                <a:ea typeface="Times New Roman" pitchFamily="18" charset="0"/>
                <a:cs typeface="Arial" pitchFamily="34" charset="0"/>
              </a:rPr>
              <a:t>Soit au moins égal à 80 % </a:t>
            </a:r>
          </a:p>
          <a:p>
            <a:pPr lvl="0" algn="just" eaLnBrk="0" hangingPunct="0"/>
            <a:endParaRPr lang="fr-FR" dirty="0">
              <a:latin typeface="Arial" pitchFamily="34" charset="0"/>
              <a:cs typeface="Arial" pitchFamily="34" charset="0"/>
              <a:sym typeface="Webdings" pitchFamily="18" charset="2"/>
            </a:endParaRPr>
          </a:p>
          <a:p>
            <a:pPr lvl="0" algn="just" eaLnBrk="0" hangingPunct="0"/>
            <a:r>
              <a:rPr lang="fr-FR" dirty="0">
                <a:latin typeface="Arial" pitchFamily="34" charset="0"/>
                <a:ea typeface="Times New Roman" pitchFamily="18" charset="0"/>
                <a:cs typeface="Arial" pitchFamily="34" charset="0"/>
                <a:sym typeface="Webdings" pitchFamily="18" charset="2"/>
              </a:rPr>
              <a:t></a:t>
            </a:r>
            <a:r>
              <a:rPr lang="fr-FR" dirty="0">
                <a:latin typeface="Arial" pitchFamily="34" charset="0"/>
                <a:ea typeface="Times New Roman" pitchFamily="18" charset="0"/>
                <a:cs typeface="Arial" pitchFamily="34" charset="0"/>
              </a:rPr>
              <a:t>Soit compris entre 50 et 79% avec comme condition supplémentaire soit :</a:t>
            </a:r>
          </a:p>
          <a:p>
            <a:pPr marL="742950" lvl="1" indent="-285750" algn="just" eaLnBrk="0" hangingPunct="0">
              <a:buFont typeface="Arial" pitchFamily="34" charset="0"/>
              <a:buChar char="•"/>
            </a:pPr>
            <a:r>
              <a:rPr lang="fr-FR" dirty="0">
                <a:latin typeface="Arial" pitchFamily="34" charset="0"/>
                <a:ea typeface="Times New Roman" pitchFamily="18" charset="0"/>
                <a:cs typeface="Arial" pitchFamily="34" charset="0"/>
              </a:rPr>
              <a:t>la fréquentation d’un établissement ou service médico-social (IME, ITEP, IEM, SESSAD) </a:t>
            </a:r>
          </a:p>
          <a:p>
            <a:pPr marL="742950" lvl="1" indent="-285750" algn="just" eaLnBrk="0" hangingPunct="0">
              <a:buFont typeface="Arial" pitchFamily="34" charset="0"/>
              <a:buChar char="•"/>
            </a:pPr>
            <a:r>
              <a:rPr lang="fr-FR" dirty="0">
                <a:latin typeface="Arial" pitchFamily="34" charset="0"/>
                <a:ea typeface="Times New Roman" pitchFamily="18" charset="0"/>
                <a:cs typeface="Arial" pitchFamily="34" charset="0"/>
              </a:rPr>
              <a:t>Le recours à :</a:t>
            </a:r>
          </a:p>
          <a:p>
            <a:pPr marL="1200150" lvl="2" indent="-285750" algn="just" eaLnBrk="0" hangingPunct="0">
              <a:buFont typeface="Arial" pitchFamily="34" charset="0"/>
              <a:buChar char="•"/>
            </a:pPr>
            <a:r>
              <a:rPr lang="fr-FR" dirty="0">
                <a:latin typeface="Arial" pitchFamily="34" charset="0"/>
                <a:ea typeface="Times New Roman" pitchFamily="18" charset="0"/>
                <a:cs typeface="Arial" pitchFamily="34" charset="0"/>
              </a:rPr>
              <a:t>un dispositif adapté ou d’accompagnement (ULIS, Aide humaine….) </a:t>
            </a:r>
          </a:p>
          <a:p>
            <a:pPr marL="1200150" lvl="2" indent="-285750" algn="just" eaLnBrk="0" hangingPunct="0">
              <a:buFont typeface="Arial" pitchFamily="34" charset="0"/>
              <a:buChar char="•"/>
            </a:pPr>
            <a:r>
              <a:rPr lang="fr-FR" dirty="0">
                <a:latin typeface="Arial" pitchFamily="34" charset="0"/>
                <a:ea typeface="Times New Roman" pitchFamily="18" charset="0"/>
                <a:cs typeface="Arial" pitchFamily="34" charset="0"/>
              </a:rPr>
              <a:t>ou à des soins dans le cadre de mesures préconisées par </a:t>
            </a:r>
            <a:r>
              <a:rPr lang="fr-FR" dirty="0">
                <a:latin typeface="Arial" pitchFamily="34" charset="0"/>
                <a:ea typeface="Times New Roman" pitchFamily="18" charset="0"/>
                <a:cs typeface="Arial" pitchFamily="34" charset="0"/>
                <a:sym typeface="Webdings" pitchFamily="18" charset="2"/>
              </a:rPr>
              <a:t>la CDAPH.</a:t>
            </a:r>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38</a:t>
            </a:fld>
            <a:endParaRPr lang="fr-FR" dirty="0"/>
          </a:p>
        </p:txBody>
      </p:sp>
      <p:sp>
        <p:nvSpPr>
          <p:cNvPr id="6" name="Espace réservé de la date 5"/>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26492471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1" name="Text Box 3"/>
          <p:cNvSpPr txBox="1">
            <a:spLocks noChangeArrowheads="1"/>
          </p:cNvSpPr>
          <p:nvPr/>
        </p:nvSpPr>
        <p:spPr bwMode="auto">
          <a:xfrm>
            <a:off x="1258888" y="2924175"/>
            <a:ext cx="7885112" cy="1366838"/>
          </a:xfrm>
          <a:prstGeom prst="rect">
            <a:avLst/>
          </a:prstGeom>
          <a:solidFill>
            <a:srgbClr val="FFFF00"/>
          </a:solidFill>
          <a:ln>
            <a:noFill/>
          </a:ln>
          <a:effectLst/>
        </p:spPr>
        <p:txBody>
          <a:bodyPr/>
          <a:lstStyle/>
          <a:p>
            <a:endParaRPr lang="fr-FR" dirty="0"/>
          </a:p>
          <a:p>
            <a:r>
              <a:rPr lang="fr-FR" sz="2400" dirty="0">
                <a:latin typeface="Arial" panose="020B0604020202020204" pitchFamily="34" charset="0"/>
                <a:cs typeface="Arial" panose="020B0604020202020204" pitchFamily="34" charset="0"/>
              </a:rPr>
              <a:t>L’allocation aux adultes handicapés</a:t>
            </a:r>
          </a:p>
        </p:txBody>
      </p:sp>
      <p:sp>
        <p:nvSpPr>
          <p:cNvPr id="800773" name="Text Box 5"/>
          <p:cNvSpPr txBox="1">
            <a:spLocks noChangeArrowheads="1"/>
          </p:cNvSpPr>
          <p:nvPr/>
        </p:nvSpPr>
        <p:spPr bwMode="auto">
          <a:xfrm>
            <a:off x="5219700" y="5494338"/>
            <a:ext cx="3744913" cy="814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50000"/>
              </a:spcBef>
            </a:pPr>
            <a:r>
              <a:rPr lang="fr-FR" sz="1400"/>
              <a:t>Articles L.821-1 à L.821-9 du CSS</a:t>
            </a:r>
          </a:p>
          <a:p>
            <a:pPr algn="l">
              <a:lnSpc>
                <a:spcPct val="80000"/>
              </a:lnSpc>
              <a:spcBef>
                <a:spcPct val="50000"/>
              </a:spcBef>
            </a:pPr>
            <a:r>
              <a:rPr lang="fr-FR" sz="1400"/>
              <a:t>Articles R.821-1 à R.821-15 du CSS</a:t>
            </a:r>
          </a:p>
          <a:p>
            <a:pPr algn="l">
              <a:lnSpc>
                <a:spcPct val="80000"/>
              </a:lnSpc>
              <a:spcBef>
                <a:spcPct val="50000"/>
              </a:spcBef>
            </a:pPr>
            <a:r>
              <a:rPr lang="fr-FR" sz="1400"/>
              <a:t>Articles D.821-1 à D.821-11 du CSS</a:t>
            </a:r>
          </a:p>
        </p:txBody>
      </p:sp>
      <p:sp>
        <p:nvSpPr>
          <p:cNvPr id="800774" name="Line 6"/>
          <p:cNvSpPr>
            <a:spLocks noChangeShapeType="1"/>
          </p:cNvSpPr>
          <p:nvPr/>
        </p:nvSpPr>
        <p:spPr bwMode="auto">
          <a:xfrm>
            <a:off x="5219700" y="5445125"/>
            <a:ext cx="0" cy="863600"/>
          </a:xfrm>
          <a:prstGeom prst="line">
            <a:avLst/>
          </a:prstGeom>
          <a:noFill/>
          <a:ln w="2540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 name="Espace réservé du numéro de diapositive 1"/>
          <p:cNvSpPr>
            <a:spLocks noGrp="1"/>
          </p:cNvSpPr>
          <p:nvPr>
            <p:ph type="sldNum" sz="quarter" idx="12"/>
          </p:nvPr>
        </p:nvSpPr>
        <p:spPr/>
        <p:txBody>
          <a:bodyPr/>
          <a:lstStyle/>
          <a:p>
            <a:pPr>
              <a:defRPr/>
            </a:pPr>
            <a:fld id="{D3CDEE19-7D63-4F1E-852F-5B8E7DEE281A}" type="slidenum">
              <a:rPr lang="fr-FR" smtClean="0"/>
              <a:pPr>
                <a:defRPr/>
              </a:pPr>
              <a:t>39</a:t>
            </a:fld>
            <a:endParaRPr lang="fr-FR" dirty="0"/>
          </a:p>
        </p:txBody>
      </p:sp>
    </p:spTree>
    <p:extLst>
      <p:ext uri="{BB962C8B-B14F-4D97-AF65-F5344CB8AC3E}">
        <p14:creationId xmlns:p14="http://schemas.microsoft.com/office/powerpoint/2010/main" val="476847918"/>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781A6-EF19-8CA2-B726-EC25687605C4}"/>
              </a:ext>
            </a:extLst>
          </p:cNvPr>
          <p:cNvSpPr>
            <a:spLocks noGrp="1"/>
          </p:cNvSpPr>
          <p:nvPr>
            <p:ph type="title"/>
          </p:nvPr>
        </p:nvSpPr>
        <p:spPr/>
        <p:txBody>
          <a:bodyPr>
            <a:normAutofit fontScale="90000"/>
          </a:bodyPr>
          <a:lstStyle/>
          <a:p>
            <a:r>
              <a:rPr lang="fr-FR" dirty="0"/>
              <a:t>Loi du 11 février 2005 : définition juridique du handicap</a:t>
            </a:r>
          </a:p>
        </p:txBody>
      </p:sp>
      <p:sp>
        <p:nvSpPr>
          <p:cNvPr id="3" name="Espace réservé du contenu 2">
            <a:extLst>
              <a:ext uri="{FF2B5EF4-FFF2-40B4-BE49-F238E27FC236}">
                <a16:creationId xmlns:a16="http://schemas.microsoft.com/office/drawing/2014/main" id="{C24468B8-DFC8-4B32-2400-CF0FD252D63E}"/>
              </a:ext>
            </a:extLst>
          </p:cNvPr>
          <p:cNvSpPr>
            <a:spLocks noGrp="1"/>
          </p:cNvSpPr>
          <p:nvPr>
            <p:ph idx="1"/>
          </p:nvPr>
        </p:nvSpPr>
        <p:spPr>
          <a:ln>
            <a:solidFill>
              <a:schemeClr val="tx2">
                <a:lumMod val="40000"/>
                <a:lumOff val="60000"/>
              </a:schemeClr>
            </a:solidFill>
          </a:ln>
        </p:spPr>
        <p:txBody>
          <a:bodyPr>
            <a:normAutofit lnSpcReduction="10000"/>
          </a:bodyPr>
          <a:lstStyle/>
          <a:p>
            <a:pPr marL="0" indent="0">
              <a:buNone/>
            </a:pPr>
            <a:r>
              <a:rPr lang="fr-FR" dirty="0"/>
              <a:t>Comprendre les concepts de la classification internationale du fonctionnement (CIF-OMS 2001)</a:t>
            </a:r>
          </a:p>
          <a:p>
            <a:pPr lvl="1">
              <a:buFont typeface="Wingdings" pitchFamily="2" charset="2"/>
              <a:buChar char="Ø"/>
            </a:pPr>
            <a:r>
              <a:rPr lang="fr-FR" dirty="0"/>
              <a:t>Les fonctions                          </a:t>
            </a:r>
          </a:p>
          <a:p>
            <a:pPr lvl="1">
              <a:buFont typeface="Wingdings" pitchFamily="2" charset="2"/>
              <a:buChar char="Ø"/>
            </a:pPr>
            <a:r>
              <a:rPr lang="fr-FR" dirty="0"/>
              <a:t>Les activités</a:t>
            </a:r>
          </a:p>
          <a:p>
            <a:pPr lvl="1">
              <a:buFont typeface="Wingdings" pitchFamily="2" charset="2"/>
              <a:buChar char="Ø"/>
            </a:pPr>
            <a:r>
              <a:rPr lang="fr-FR" dirty="0"/>
              <a:t>La participation </a:t>
            </a:r>
          </a:p>
          <a:p>
            <a:pPr lvl="1">
              <a:buFont typeface="Wingdings" pitchFamily="2" charset="2"/>
              <a:buChar char="Ø"/>
            </a:pPr>
            <a:r>
              <a:rPr lang="fr-FR" dirty="0"/>
              <a:t>Les facteurs environnementaux</a:t>
            </a:r>
          </a:p>
          <a:p>
            <a:pPr marL="457200" lvl="1" indent="0">
              <a:buNone/>
            </a:pPr>
            <a:endParaRPr lang="fr-FR" dirty="0"/>
          </a:p>
          <a:p>
            <a:pPr marL="0" indent="0">
              <a:buNone/>
            </a:pPr>
            <a:r>
              <a:rPr lang="fr-FR" dirty="0"/>
              <a:t>Pour comprendre la définition juridique du handicap</a:t>
            </a:r>
          </a:p>
          <a:p>
            <a:pPr lvl="1">
              <a:buFont typeface="Wingdings" pitchFamily="2" charset="2"/>
              <a:buChar char="Ø"/>
            </a:pPr>
            <a:r>
              <a:rPr lang="fr-FR" dirty="0"/>
              <a:t>Les altérations de fonctions</a:t>
            </a:r>
          </a:p>
          <a:p>
            <a:pPr lvl="1">
              <a:buFont typeface="Wingdings" pitchFamily="2" charset="2"/>
              <a:buChar char="Ø"/>
            </a:pPr>
            <a:r>
              <a:rPr lang="fr-FR" dirty="0"/>
              <a:t>Les limitations d’activités</a:t>
            </a:r>
          </a:p>
          <a:p>
            <a:pPr lvl="1">
              <a:buFont typeface="Wingdings" pitchFamily="2" charset="2"/>
              <a:buChar char="Ø"/>
            </a:pPr>
            <a:r>
              <a:rPr lang="fr-FR" dirty="0"/>
              <a:t>Les restrictions de participation à la vie en société</a:t>
            </a:r>
          </a:p>
          <a:p>
            <a:pPr marL="457200" lvl="1" indent="0">
              <a:buNone/>
            </a:pPr>
            <a:endParaRPr lang="fr-FR" dirty="0"/>
          </a:p>
          <a:p>
            <a:pPr marL="1314450" lvl="3" indent="0">
              <a:buNone/>
            </a:pPr>
            <a:r>
              <a:rPr lang="fr-FR" sz="1800" b="1" dirty="0"/>
              <a:t>Donc comprendre les informations nécessaires à transmettre à la MDPH pour le  traitement des demandes </a:t>
            </a:r>
          </a:p>
        </p:txBody>
      </p:sp>
      <p:sp>
        <p:nvSpPr>
          <p:cNvPr id="4" name="Espace réservé de la date 3">
            <a:extLst>
              <a:ext uri="{FF2B5EF4-FFF2-40B4-BE49-F238E27FC236}">
                <a16:creationId xmlns:a16="http://schemas.microsoft.com/office/drawing/2014/main" id="{5DD9B294-F290-FD4D-9D41-C436507CB0D8}"/>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4307EE4F-922C-D2BB-8D1D-00036B63B800}"/>
              </a:ext>
            </a:extLst>
          </p:cNvPr>
          <p:cNvSpPr>
            <a:spLocks noGrp="1"/>
          </p:cNvSpPr>
          <p:nvPr>
            <p:ph type="sldNum" sz="quarter" idx="12"/>
          </p:nvPr>
        </p:nvSpPr>
        <p:spPr/>
        <p:txBody>
          <a:bodyPr/>
          <a:lstStyle/>
          <a:p>
            <a:fld id="{C8100989-B75F-4602-84D8-19856CD6A586}" type="slidenum">
              <a:rPr lang="fr-FR" smtClean="0"/>
              <a:pPr/>
              <a:t>4</a:t>
            </a:fld>
            <a:endParaRPr lang="fr-FR" dirty="0"/>
          </a:p>
        </p:txBody>
      </p:sp>
      <p:sp>
        <p:nvSpPr>
          <p:cNvPr id="6" name="Flèche vers la droite 5">
            <a:extLst>
              <a:ext uri="{FF2B5EF4-FFF2-40B4-BE49-F238E27FC236}">
                <a16:creationId xmlns:a16="http://schemas.microsoft.com/office/drawing/2014/main" id="{773D6AA8-10CC-DCFC-0437-AE7F55CFD027}"/>
              </a:ext>
            </a:extLst>
          </p:cNvPr>
          <p:cNvSpPr/>
          <p:nvPr/>
        </p:nvSpPr>
        <p:spPr>
          <a:xfrm>
            <a:off x="543360" y="523577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8834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r>
              <a:rPr lang="fr-FR" dirty="0"/>
              <a:t>L’allocation adulte handicapé : Critères d</a:t>
            </a:r>
            <a:r>
              <a:rPr lang="ja-JP" altLang="fr-FR" dirty="0">
                <a:latin typeface="Arial"/>
              </a:rPr>
              <a:t>’</a:t>
            </a:r>
            <a:r>
              <a:rPr lang="fr-FR" dirty="0"/>
              <a:t>accès</a:t>
            </a:r>
          </a:p>
        </p:txBody>
      </p:sp>
      <p:sp>
        <p:nvSpPr>
          <p:cNvPr id="802819" name="Rectangle 3"/>
          <p:cNvSpPr>
            <a:spLocks noGrp="1" noChangeArrowheads="1"/>
          </p:cNvSpPr>
          <p:nvPr>
            <p:ph type="body" idx="1"/>
          </p:nvPr>
        </p:nvSpPr>
        <p:spPr/>
        <p:txBody>
          <a:bodyPr/>
          <a:lstStyle/>
          <a:p>
            <a:pPr>
              <a:buClr>
                <a:srgbClr val="7AB51D"/>
              </a:buClr>
            </a:pPr>
            <a:r>
              <a:rPr lang="fr-FR" dirty="0"/>
              <a:t>Peut bénéficier de l</a:t>
            </a:r>
            <a:r>
              <a:rPr lang="fr-FR" dirty="0">
                <a:latin typeface="Arial"/>
              </a:rPr>
              <a:t>’</a:t>
            </a:r>
            <a:r>
              <a:rPr lang="fr-FR" dirty="0"/>
              <a:t>AAH, la personne:</a:t>
            </a:r>
            <a:endParaRPr lang="fr-FR" b="1" dirty="0"/>
          </a:p>
          <a:p>
            <a:pPr lvl="1">
              <a:buClr>
                <a:srgbClr val="7AB51D"/>
              </a:buClr>
            </a:pPr>
            <a:r>
              <a:rPr lang="fr-FR" sz="2400" dirty="0"/>
              <a:t>Soit qui a un taux d</a:t>
            </a:r>
            <a:r>
              <a:rPr lang="fr-FR" sz="2400" dirty="0">
                <a:latin typeface="Arial"/>
              </a:rPr>
              <a:t>’</a:t>
            </a:r>
            <a:r>
              <a:rPr lang="fr-FR" sz="2400" dirty="0"/>
              <a:t>incapacité d</a:t>
            </a:r>
            <a:r>
              <a:rPr lang="fr-FR" sz="2400" dirty="0">
                <a:latin typeface="Arial"/>
              </a:rPr>
              <a:t>’</a:t>
            </a:r>
            <a:r>
              <a:rPr lang="fr-FR" sz="2400" dirty="0"/>
              <a:t>au moins 80% en application du guide barème</a:t>
            </a:r>
          </a:p>
          <a:p>
            <a:pPr marL="457200" lvl="1" indent="0">
              <a:buClr>
                <a:srgbClr val="7AB51D"/>
              </a:buClr>
              <a:buNone/>
            </a:pPr>
            <a:endParaRPr lang="fr-FR" sz="2400" dirty="0"/>
          </a:p>
          <a:p>
            <a:pPr lvl="1">
              <a:buClr>
                <a:srgbClr val="7AB51D"/>
              </a:buClr>
            </a:pPr>
            <a:r>
              <a:rPr lang="fr-FR" sz="2400" dirty="0"/>
              <a:t>Soit qui a un taux d</a:t>
            </a:r>
            <a:r>
              <a:rPr lang="fr-FR" sz="2400" dirty="0">
                <a:latin typeface="Arial"/>
              </a:rPr>
              <a:t>’</a:t>
            </a:r>
            <a:r>
              <a:rPr lang="fr-FR" sz="2400" dirty="0"/>
              <a:t>incapacité supérieur à 50% mais inférieur à 80% en application du guide barème </a:t>
            </a:r>
          </a:p>
          <a:p>
            <a:pPr marL="457200" lvl="1" indent="0">
              <a:buClr>
                <a:srgbClr val="7AB51D"/>
              </a:buClr>
              <a:buNone/>
            </a:pPr>
            <a:r>
              <a:rPr lang="fr-FR" sz="2400" b="1" u="sng" dirty="0"/>
              <a:t>et</a:t>
            </a:r>
            <a:r>
              <a:rPr lang="fr-FR" sz="2400" dirty="0"/>
              <a:t> à qui la CDAPH reconnaît une restriction substantielle et durable dans l</a:t>
            </a:r>
            <a:r>
              <a:rPr lang="fr-FR" sz="2400" dirty="0">
                <a:latin typeface="Arial"/>
              </a:rPr>
              <a:t>’</a:t>
            </a:r>
            <a:r>
              <a:rPr lang="fr-FR" sz="2400" dirty="0"/>
              <a:t>accès à l</a:t>
            </a:r>
            <a:r>
              <a:rPr lang="fr-FR" sz="2400" dirty="0">
                <a:latin typeface="Arial"/>
              </a:rPr>
              <a:t>’</a:t>
            </a:r>
            <a:r>
              <a:rPr lang="fr-FR" sz="2400" dirty="0"/>
              <a:t>emploi (RSDAE)</a:t>
            </a:r>
          </a:p>
          <a:p>
            <a:pPr marL="457200" lvl="1" indent="0">
              <a:buClr>
                <a:srgbClr val="7AB51D"/>
              </a:buClr>
              <a:buNone/>
            </a:pPr>
            <a:endParaRPr lang="fr-FR" sz="2400" dirty="0"/>
          </a:p>
          <a:p>
            <a:pPr marL="457200" lvl="1" indent="0">
              <a:buClr>
                <a:srgbClr val="7AB51D"/>
              </a:buClr>
              <a:buNone/>
            </a:pPr>
            <a:endParaRPr lang="fr-FR" sz="2400" dirty="0"/>
          </a:p>
        </p:txBody>
      </p:sp>
    </p:spTree>
    <p:extLst>
      <p:ext uri="{BB962C8B-B14F-4D97-AF65-F5344CB8AC3E}">
        <p14:creationId xmlns:p14="http://schemas.microsoft.com/office/powerpoint/2010/main" val="3341283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noAutofit/>
          </a:bodyPr>
          <a:lstStyle/>
          <a:p>
            <a:r>
              <a:rPr lang="fr-FR" dirty="0"/>
              <a:t> situations compatibles avec la RSDAE</a:t>
            </a:r>
          </a:p>
        </p:txBody>
      </p:sp>
      <p:sp>
        <p:nvSpPr>
          <p:cNvPr id="990211" name="Rectangle 3"/>
          <p:cNvSpPr>
            <a:spLocks noGrp="1" noChangeArrowheads="1"/>
          </p:cNvSpPr>
          <p:nvPr>
            <p:ph type="body" idx="1"/>
          </p:nvPr>
        </p:nvSpPr>
        <p:spPr/>
        <p:txBody>
          <a:bodyPr>
            <a:normAutofit/>
          </a:bodyPr>
          <a:lstStyle/>
          <a:p>
            <a:pPr>
              <a:lnSpc>
                <a:spcPct val="90000"/>
              </a:lnSpc>
            </a:pPr>
            <a:endParaRPr lang="fr-FR" sz="2000" dirty="0"/>
          </a:p>
          <a:p>
            <a:pPr>
              <a:lnSpc>
                <a:spcPct val="90000"/>
              </a:lnSpc>
            </a:pPr>
            <a:r>
              <a:rPr lang="fr-FR" sz="2000" b="0" dirty="0"/>
              <a:t>Au sens du décret, l</a:t>
            </a:r>
            <a:r>
              <a:rPr lang="fr-FR" sz="2000" b="0" dirty="0">
                <a:latin typeface="Arial"/>
              </a:rPr>
              <a:t>’</a:t>
            </a:r>
            <a:r>
              <a:rPr lang="fr-FR" sz="2000" b="0" dirty="0"/>
              <a:t>emploi est défini comme </a:t>
            </a:r>
            <a:r>
              <a:rPr lang="fr-FR" sz="2000" dirty="0"/>
              <a:t>une </a:t>
            </a:r>
            <a:r>
              <a:rPr lang="fr-FR" sz="2000" b="1" dirty="0"/>
              <a:t>activité professionnelle</a:t>
            </a:r>
            <a:r>
              <a:rPr lang="fr-FR" sz="2000" dirty="0"/>
              <a:t> pouvant conférer à la personne les </a:t>
            </a:r>
            <a:r>
              <a:rPr lang="fr-FR" sz="2000" b="1" dirty="0"/>
              <a:t>avantages reconnus aux travailleurs par la législation du travail et de la sécurité sociale</a:t>
            </a:r>
            <a:r>
              <a:rPr lang="fr-FR" sz="2000" dirty="0"/>
              <a:t>.</a:t>
            </a:r>
          </a:p>
          <a:p>
            <a:pPr>
              <a:lnSpc>
                <a:spcPct val="90000"/>
              </a:lnSpc>
            </a:pPr>
            <a:r>
              <a:rPr lang="fr-FR" sz="2000" b="0" dirty="0"/>
              <a:t>Les situations suivantes sont compatibles avec la reconnaissance d</a:t>
            </a:r>
            <a:r>
              <a:rPr lang="fr-FR" sz="2000" b="0" dirty="0">
                <a:latin typeface="Arial"/>
              </a:rPr>
              <a:t>’</a:t>
            </a:r>
            <a:r>
              <a:rPr lang="fr-FR" sz="2000" b="0" dirty="0"/>
              <a:t>une restriction substantielle et durable pour l</a:t>
            </a:r>
            <a:r>
              <a:rPr lang="fr-FR" sz="2000" b="0" dirty="0">
                <a:latin typeface="Arial"/>
              </a:rPr>
              <a:t>’</a:t>
            </a:r>
            <a:r>
              <a:rPr lang="fr-FR" sz="2000" b="0" dirty="0"/>
              <a:t>accès à l</a:t>
            </a:r>
            <a:r>
              <a:rPr lang="fr-FR" sz="2000" b="0" dirty="0">
                <a:latin typeface="Arial"/>
              </a:rPr>
              <a:t>’</a:t>
            </a:r>
            <a:r>
              <a:rPr lang="fr-FR" sz="2000" b="0" dirty="0"/>
              <a:t>emploi :</a:t>
            </a:r>
          </a:p>
          <a:p>
            <a:pPr lvl="1">
              <a:lnSpc>
                <a:spcPct val="90000"/>
              </a:lnSpc>
            </a:pPr>
            <a:r>
              <a:rPr lang="fr-FR" sz="1800" dirty="0"/>
              <a:t>a) l’orientation en </a:t>
            </a:r>
            <a:r>
              <a:rPr lang="fr-FR" sz="1800" b="1" dirty="0"/>
              <a:t>milieu protégé</a:t>
            </a:r>
            <a:r>
              <a:rPr lang="fr-FR" sz="1800" dirty="0"/>
              <a:t> par un demandeur admis au bénéfice de la rémunération garantie;</a:t>
            </a:r>
          </a:p>
          <a:p>
            <a:pPr marL="457200" lvl="1" indent="0">
              <a:lnSpc>
                <a:spcPct val="90000"/>
              </a:lnSpc>
              <a:buNone/>
            </a:pPr>
            <a:endParaRPr lang="fr-FR" sz="1800" dirty="0"/>
          </a:p>
          <a:p>
            <a:pPr lvl="1">
              <a:lnSpc>
                <a:spcPct val="90000"/>
              </a:lnSpc>
            </a:pPr>
            <a:r>
              <a:rPr lang="fr-FR" sz="1800" dirty="0"/>
              <a:t>b) activité professionnelle </a:t>
            </a:r>
            <a:r>
              <a:rPr lang="fr-FR" sz="1800" u="sng" dirty="0"/>
              <a:t>en milieu ordinaire de travail pour une </a:t>
            </a:r>
            <a:r>
              <a:rPr lang="fr-FR" sz="1800" b="1" u="sng" dirty="0"/>
              <a:t>durée de travail inférieure à un mi-temps</a:t>
            </a:r>
            <a:r>
              <a:rPr lang="fr-FR" sz="1800" u="sng" dirty="0"/>
              <a:t> </a:t>
            </a:r>
            <a:r>
              <a:rPr lang="fr-FR" sz="1800" b="1" u="sng" dirty="0"/>
              <a:t>(17h30) </a:t>
            </a:r>
            <a:r>
              <a:rPr lang="fr-FR" sz="1800" dirty="0"/>
              <a:t>dès lors que cette limitation du temps de travail résulte exclusivement des effets du handicap du demandeur ;</a:t>
            </a:r>
          </a:p>
          <a:p>
            <a:pPr marL="457200" lvl="1" indent="0">
              <a:lnSpc>
                <a:spcPct val="90000"/>
              </a:lnSpc>
              <a:buNone/>
            </a:pPr>
            <a:endParaRPr lang="fr-FR" sz="1800" dirty="0"/>
          </a:p>
          <a:p>
            <a:pPr lvl="1">
              <a:lnSpc>
                <a:spcPct val="90000"/>
              </a:lnSpc>
            </a:pPr>
            <a:r>
              <a:rPr lang="fr-FR" sz="1800" dirty="0"/>
              <a:t>c) </a:t>
            </a:r>
            <a:r>
              <a:rPr lang="fr-FR" sz="1800" b="1" dirty="0"/>
              <a:t>suivi d</a:t>
            </a:r>
            <a:r>
              <a:rPr lang="fr-FR" sz="1800" b="1" dirty="0">
                <a:latin typeface="Arial"/>
              </a:rPr>
              <a:t>’</a:t>
            </a:r>
            <a:r>
              <a:rPr lang="fr-FR" sz="1800" b="1" dirty="0"/>
              <a:t>une formation professionnelle</a:t>
            </a:r>
            <a:r>
              <a:rPr lang="fr-FR" sz="1800" dirty="0"/>
              <a:t> spécifique ou de droit commun, y compris rémunérée, résultant ou non d</a:t>
            </a:r>
            <a:r>
              <a:rPr lang="fr-FR" sz="1800" dirty="0">
                <a:latin typeface="Arial"/>
              </a:rPr>
              <a:t>’</a:t>
            </a:r>
            <a:r>
              <a:rPr lang="fr-FR" sz="1800" dirty="0"/>
              <a:t>une décision d</a:t>
            </a:r>
            <a:r>
              <a:rPr lang="fr-FR" sz="1800" dirty="0">
                <a:latin typeface="Arial"/>
              </a:rPr>
              <a:t>’</a:t>
            </a:r>
            <a:r>
              <a:rPr lang="fr-FR" sz="1800" dirty="0"/>
              <a:t>orientation prise par la CDAPH</a:t>
            </a:r>
          </a:p>
        </p:txBody>
      </p:sp>
    </p:spTree>
    <p:extLst>
      <p:ext uri="{BB962C8B-B14F-4D97-AF65-F5344CB8AC3E}">
        <p14:creationId xmlns:p14="http://schemas.microsoft.com/office/powerpoint/2010/main" val="2786098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AE3CB41-C644-2BA6-4873-F927EE777B15}"/>
              </a:ext>
            </a:extLst>
          </p:cNvPr>
          <p:cNvSpPr>
            <a:spLocks noGrp="1"/>
          </p:cNvSpPr>
          <p:nvPr>
            <p:ph type="sldNum" sz="quarter" idx="10"/>
          </p:nvPr>
        </p:nvSpPr>
        <p:spPr/>
        <p:txBody>
          <a:bodyPr/>
          <a:lstStyle/>
          <a:p>
            <a:fld id="{048FDCAA-650F-B94A-9795-4E9053A8279D}" type="slidenum">
              <a:rPr lang="fr-FR" altLang="fr-FR"/>
              <a:pPr/>
              <a:t>42</a:t>
            </a:fld>
            <a:r>
              <a:rPr lang="fr-FR" altLang="fr-FR"/>
              <a:t> </a:t>
            </a:r>
          </a:p>
        </p:txBody>
      </p:sp>
      <p:sp>
        <p:nvSpPr>
          <p:cNvPr id="724994" name="Titre 1">
            <a:extLst>
              <a:ext uri="{FF2B5EF4-FFF2-40B4-BE49-F238E27FC236}">
                <a16:creationId xmlns:a16="http://schemas.microsoft.com/office/drawing/2014/main" id="{13751A57-8513-699F-372D-E04897CC11C8}"/>
              </a:ext>
            </a:extLst>
          </p:cNvPr>
          <p:cNvSpPr>
            <a:spLocks noGrp="1"/>
          </p:cNvSpPr>
          <p:nvPr>
            <p:ph type="title" idx="4294967295"/>
          </p:nvPr>
        </p:nvSpPr>
        <p:spPr>
          <a:xfrm>
            <a:off x="249711" y="526415"/>
            <a:ext cx="8665635" cy="382263"/>
          </a:xfrm>
        </p:spPr>
        <p:txBody>
          <a:bodyPr vert="horz" lIns="91431" tIns="45716" rIns="91431" bIns="45716" rtlCol="0" anchor="ctr" anchorCtr="0">
            <a:normAutofit fontScale="90000"/>
          </a:bodyPr>
          <a:lstStyle/>
          <a:p>
            <a:r>
              <a:rPr lang="fr-FR" altLang="fr-FR" dirty="0"/>
              <a:t>Point de vigilance !  l’arbre de décision RSDAE</a:t>
            </a:r>
          </a:p>
        </p:txBody>
      </p:sp>
      <p:sp>
        <p:nvSpPr>
          <p:cNvPr id="3" name="Espace réservé du contenu 2">
            <a:extLst>
              <a:ext uri="{FF2B5EF4-FFF2-40B4-BE49-F238E27FC236}">
                <a16:creationId xmlns:a16="http://schemas.microsoft.com/office/drawing/2014/main" id="{0A1C8338-066D-63DA-F5D5-68688F886619}"/>
              </a:ext>
            </a:extLst>
          </p:cNvPr>
          <p:cNvSpPr>
            <a:spLocks noGrp="1"/>
          </p:cNvSpPr>
          <p:nvPr>
            <p:ph idx="4294967295"/>
          </p:nvPr>
        </p:nvSpPr>
        <p:spPr>
          <a:xfrm>
            <a:off x="249711" y="908678"/>
            <a:ext cx="8464787" cy="5422906"/>
          </a:xfrm>
        </p:spPr>
        <p:txBody>
          <a:bodyPr vert="horz" lIns="91431" tIns="45716" rIns="91431" bIns="45716" rtlCol="0">
            <a:normAutofit fontScale="77500" lnSpcReduction="20000"/>
          </a:bodyPr>
          <a:lstStyle/>
          <a:p>
            <a:pPr marL="366058" indent="-366058" defTabSz="932962"/>
            <a:r>
              <a:rPr lang="fr-FR" altLang="fr-FR" b="0" dirty="0"/>
              <a:t>Son origine:</a:t>
            </a:r>
          </a:p>
          <a:p>
            <a:pPr marL="0" indent="0" defTabSz="932962">
              <a:buNone/>
            </a:pPr>
            <a:r>
              <a:rPr lang="fr-FR" altLang="fr-FR" b="0" dirty="0"/>
              <a:t>Annexe 2 de la circulaire DGCS du 11 octobre 2011</a:t>
            </a:r>
          </a:p>
          <a:p>
            <a:pPr marL="0" indent="0" defTabSz="932962">
              <a:buNone/>
            </a:pPr>
            <a:r>
              <a:rPr lang="fr-FR" altLang="fr-FR" sz="2600" b="1" u="sng" dirty="0"/>
              <a:t>Cet arbre n’est pas opposable et n’a aucune valeur légale</a:t>
            </a:r>
            <a:r>
              <a:rPr lang="fr-FR" altLang="fr-FR" b="1" u="sng" dirty="0"/>
              <a:t>. </a:t>
            </a:r>
          </a:p>
          <a:p>
            <a:pPr marL="0" indent="0" defTabSz="932962">
              <a:buNone/>
            </a:pPr>
            <a:r>
              <a:rPr lang="fr-FR" altLang="fr-FR" b="1" dirty="0"/>
              <a:t>En aucun cas il ne peut être considéré comme un substitut au décret et à la circulaire. </a:t>
            </a:r>
          </a:p>
          <a:p>
            <a:pPr marL="0" indent="0" defTabSz="932962">
              <a:buNone/>
            </a:pPr>
            <a:endParaRPr lang="fr-FR" altLang="fr-FR" dirty="0"/>
          </a:p>
          <a:p>
            <a:pPr defTabSz="932962"/>
            <a:r>
              <a:rPr lang="fr-FR" altLang="fr-FR" b="0" dirty="0"/>
              <a:t>Son utilisation :</a:t>
            </a:r>
          </a:p>
          <a:p>
            <a:pPr marL="1166203" lvl="2" indent="-233241" defTabSz="932962"/>
            <a:r>
              <a:rPr lang="fr-FR" altLang="fr-FR" dirty="0"/>
              <a:t>Entre les membres de l’équipe pluridisciplinaire</a:t>
            </a:r>
          </a:p>
          <a:p>
            <a:pPr marL="1166203" lvl="2" indent="-233241" defTabSz="932962"/>
            <a:r>
              <a:rPr lang="fr-FR" altLang="fr-FR" dirty="0"/>
              <a:t>en  CDAPH pour reconnaître ou non une RSDAE </a:t>
            </a:r>
          </a:p>
          <a:p>
            <a:pPr marL="0" indent="0" defTabSz="932962">
              <a:buNone/>
            </a:pPr>
            <a:endParaRPr lang="fr-FR" altLang="fr-FR" b="1" dirty="0"/>
          </a:p>
          <a:p>
            <a:pPr marL="366058" indent="-366058" defTabSz="932962"/>
            <a:r>
              <a:rPr lang="fr-FR" altLang="fr-FR" b="0" dirty="0"/>
              <a:t>Mode d’emploi</a:t>
            </a:r>
          </a:p>
          <a:p>
            <a:pPr marL="733737" lvl="1" indent="-293171" defTabSz="932962"/>
            <a:r>
              <a:rPr lang="fr-FR" altLang="fr-FR" dirty="0"/>
              <a:t>Le point de démarrage de l’arbre est le premier rectangle en haut à gauche. Une question y est posée. On passe à l’un des rectangles suivants, en suivant des flèches, en fonction de la réponse donnée. Et ainsi de suite, de rectangle en rectangle</a:t>
            </a:r>
          </a:p>
          <a:p>
            <a:pPr marL="733737" lvl="1" indent="-293171" defTabSz="932962"/>
            <a:r>
              <a:rPr lang="fr-FR" altLang="fr-FR" dirty="0"/>
              <a:t>La décision de reconnaissance ou non d’une RSDAE apparaît au bout du cheminement dans les branches de l’arbre</a:t>
            </a:r>
          </a:p>
          <a:p>
            <a:pPr marL="733737" lvl="1" indent="-293171" defTabSz="932962">
              <a:buNone/>
            </a:pPr>
            <a:endParaRPr lang="fr-FR" altLang="fr-FR" sz="1326" b="1" dirty="0">
              <a:latin typeface="Calibri" panose="020F0502020204030204" pitchFamily="34" charset="0"/>
            </a:endParaRPr>
          </a:p>
          <a:p>
            <a:pPr defTabSz="932962"/>
            <a:r>
              <a:rPr lang="fr-FR" altLang="fr-FR" b="1" dirty="0"/>
              <a:t>Les problèmes posés par l’utilisation de cet arbre de décision:</a:t>
            </a:r>
          </a:p>
          <a:p>
            <a:pPr marL="0" indent="0" defTabSz="932962">
              <a:buNone/>
            </a:pPr>
            <a:r>
              <a:rPr lang="fr-FR" altLang="fr-FR" b="1" dirty="0"/>
              <a:t> La question 4 , non conforme au décret, interroge la motivation à aller vers l’emploi, ce qui nuit gravement aux personnes qui ont une </a:t>
            </a:r>
            <a:r>
              <a:rPr lang="fr-FR" altLang="fr-FR" dirty="0"/>
              <a:t>al</a:t>
            </a:r>
            <a:r>
              <a:rPr lang="fr-FR" altLang="fr-FR" b="1" dirty="0"/>
              <a:t>tération de la motivation. En outre on ne peut pas imaginer « à priori » qu’une personne peut avoir une activité professionnelle.</a:t>
            </a:r>
          </a:p>
          <a:p>
            <a:pPr marL="0" indent="0" defTabSz="932962">
              <a:buNone/>
            </a:pPr>
            <a:r>
              <a:rPr lang="fr-FR" altLang="fr-FR" dirty="0"/>
              <a:t>D’où l’importance d’insister dans le dossier de demande et le CM sur les altérations de la motivation, lorsque c’est le cas, et de détailler tous les obstacles à l’insertion professionnelle</a:t>
            </a:r>
            <a:endParaRPr lang="fr-FR" altLang="fr-FR" b="1" dirty="0"/>
          </a:p>
          <a:p>
            <a:pPr marL="0" indent="0" defTabSz="932962">
              <a:buNone/>
            </a:pPr>
            <a:endParaRPr lang="fr-FR" altLang="fr-FR" b="1" dirty="0"/>
          </a:p>
          <a:p>
            <a:pPr marL="0" indent="0" defTabSz="932962">
              <a:buNone/>
            </a:pPr>
            <a:endParaRPr lang="fr-FR" altLang="fr-FR" b="0" dirty="0"/>
          </a:p>
          <a:p>
            <a:pPr marL="366058" indent="-366058" defTabSz="932962"/>
            <a:endParaRPr lang="fr-FR" altLang="fr-FR" sz="1326" dirty="0">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F4A34EBC-62AE-624A-F63E-8FC93E5A6772}"/>
              </a:ext>
            </a:extLst>
          </p:cNvPr>
          <p:cNvSpPr>
            <a:spLocks noGrp="1"/>
          </p:cNvSpPr>
          <p:nvPr>
            <p:ph type="sldNum" sz="quarter" idx="12"/>
          </p:nvPr>
        </p:nvSpPr>
        <p:spPr/>
        <p:txBody>
          <a:bodyPr/>
          <a:lstStyle/>
          <a:p>
            <a:fld id="{BF75FE7B-798A-7C4F-BE2F-6ABCF8A75100}" type="slidenum">
              <a:rPr lang="fr-FR" altLang="fr-FR"/>
              <a:pPr/>
              <a:t>43</a:t>
            </a:fld>
            <a:endParaRPr lang="fr-FR" altLang="fr-FR"/>
          </a:p>
        </p:txBody>
      </p:sp>
      <p:pic>
        <p:nvPicPr>
          <p:cNvPr id="77826" name="Picture 2">
            <a:extLst>
              <a:ext uri="{FF2B5EF4-FFF2-40B4-BE49-F238E27FC236}">
                <a16:creationId xmlns:a16="http://schemas.microsoft.com/office/drawing/2014/main" id="{3B774990-0CCB-399B-5560-1EFC878DC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0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b="0" dirty="0">
                <a:latin typeface="Impact" panose="020B0806030902050204" pitchFamily="34" charset="0"/>
              </a:rPr>
              <a:t>Durée d’attribution de l’AAH</a:t>
            </a:r>
          </a:p>
        </p:txBody>
      </p:sp>
      <p:sp>
        <p:nvSpPr>
          <p:cNvPr id="8" name="Espace réservé du texte 7"/>
          <p:cNvSpPr>
            <a:spLocks noGrp="1"/>
          </p:cNvSpPr>
          <p:nvPr>
            <p:ph type="body" idx="1"/>
          </p:nvPr>
        </p:nvSpPr>
        <p:spPr/>
        <p:txBody>
          <a:bodyPr/>
          <a:lstStyle/>
          <a:p>
            <a:r>
              <a:rPr lang="fr-FR" sz="2400" dirty="0">
                <a:latin typeface="Arial Narrow" panose="020B0606020202030204" pitchFamily="34" charset="0"/>
              </a:rPr>
              <a:t>AAH 1 : taux d’incapacité 80%</a:t>
            </a:r>
          </a:p>
        </p:txBody>
      </p:sp>
      <p:sp>
        <p:nvSpPr>
          <p:cNvPr id="9" name="Espace réservé du contenu 8"/>
          <p:cNvSpPr>
            <a:spLocks noGrp="1"/>
          </p:cNvSpPr>
          <p:nvPr>
            <p:ph sz="half" idx="2"/>
          </p:nvPr>
        </p:nvSpPr>
        <p:spPr/>
        <p:txBody>
          <a:bodyPr>
            <a:normAutofit lnSpcReduction="10000"/>
          </a:bodyPr>
          <a:lstStyle/>
          <a:p>
            <a:endParaRPr lang="fr-FR" sz="2400" dirty="0">
              <a:latin typeface="Arial Narrow" panose="020B0606020202030204" pitchFamily="34" charset="0"/>
            </a:endParaRPr>
          </a:p>
          <a:p>
            <a:r>
              <a:rPr lang="fr-FR" sz="2400" b="0" dirty="0">
                <a:latin typeface="Arial Narrow" panose="020B0606020202030204" pitchFamily="34" charset="0"/>
              </a:rPr>
              <a:t>De 1 à </a:t>
            </a:r>
            <a:r>
              <a:rPr lang="fr-FR" sz="2400" b="0" dirty="0"/>
              <a:t>10 ans</a:t>
            </a:r>
          </a:p>
          <a:p>
            <a:r>
              <a:rPr lang="fr-FR" sz="2400" b="0" dirty="0">
                <a:latin typeface="Arial Narrow" panose="020B0606020202030204" pitchFamily="34" charset="0"/>
              </a:rPr>
              <a:t>Sans limitation de durée à toute personne dont les limitations d’activité ne sont pas susceptibles d’évolution favorable, compte tenu des données de la science.</a:t>
            </a:r>
          </a:p>
          <a:p>
            <a:r>
              <a:rPr lang="fr-FR" sz="2400" b="0" dirty="0">
                <a:latin typeface="Arial Narrow" panose="020B0606020202030204" pitchFamily="34" charset="0"/>
              </a:rPr>
              <a:t>A l’âge légal de la retraite la personne peut garder l’AAH ou une AAH différentielle.</a:t>
            </a:r>
          </a:p>
        </p:txBody>
      </p:sp>
      <p:sp>
        <p:nvSpPr>
          <p:cNvPr id="10" name="Espace réservé du texte 9"/>
          <p:cNvSpPr>
            <a:spLocks noGrp="1"/>
          </p:cNvSpPr>
          <p:nvPr>
            <p:ph type="body" sz="quarter" idx="3"/>
          </p:nvPr>
        </p:nvSpPr>
        <p:spPr/>
        <p:txBody>
          <a:bodyPr/>
          <a:lstStyle/>
          <a:p>
            <a:r>
              <a:rPr lang="fr-FR" sz="2400" dirty="0">
                <a:latin typeface="Arial Narrow" panose="020B0606020202030204" pitchFamily="34" charset="0"/>
              </a:rPr>
              <a:t>AAH 2 : TI entre 50 et 79%</a:t>
            </a:r>
          </a:p>
        </p:txBody>
      </p:sp>
      <p:sp>
        <p:nvSpPr>
          <p:cNvPr id="11" name="Espace réservé du contenu 10"/>
          <p:cNvSpPr>
            <a:spLocks noGrp="1"/>
          </p:cNvSpPr>
          <p:nvPr>
            <p:ph sz="quarter" idx="4"/>
          </p:nvPr>
        </p:nvSpPr>
        <p:spPr/>
        <p:txBody>
          <a:bodyPr>
            <a:normAutofit lnSpcReduction="10000"/>
          </a:bodyPr>
          <a:lstStyle/>
          <a:p>
            <a:r>
              <a:rPr lang="fr-FR" sz="2400" b="0" dirty="0">
                <a:latin typeface="Arial Narrow" panose="020B0606020202030204" pitchFamily="34" charset="0"/>
              </a:rPr>
              <a:t>1 à 2 ans</a:t>
            </a:r>
          </a:p>
          <a:p>
            <a:r>
              <a:rPr lang="fr-FR" sz="2400" b="0" dirty="0">
                <a:latin typeface="Arial Narrow" panose="020B0606020202030204" pitchFamily="34" charset="0"/>
              </a:rPr>
              <a:t>Peut dépasser 2 ans sans excéder 5 ans si le handicap et la RSDAE ne sont pas susceptibles d’évolution favorable au cours de la période d’attribution</a:t>
            </a:r>
          </a:p>
          <a:p>
            <a:pPr marL="0" indent="0">
              <a:buNone/>
            </a:pPr>
            <a:endParaRPr lang="fr-FR" sz="2400" b="0" dirty="0">
              <a:latin typeface="Arial Narrow" panose="020B0606020202030204" pitchFamily="34" charset="0"/>
            </a:endParaRPr>
          </a:p>
          <a:p>
            <a:pPr marL="0" indent="0">
              <a:buNone/>
            </a:pPr>
            <a:endParaRPr lang="fr-FR" sz="2400" b="0" dirty="0">
              <a:latin typeface="Arial Narrow" panose="020B0606020202030204" pitchFamily="34" charset="0"/>
            </a:endParaRPr>
          </a:p>
        </p:txBody>
      </p:sp>
    </p:spTree>
    <p:extLst>
      <p:ext uri="{BB962C8B-B14F-4D97-AF65-F5344CB8AC3E}">
        <p14:creationId xmlns:p14="http://schemas.microsoft.com/office/powerpoint/2010/main" val="2855582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1" name="Text Box 3"/>
          <p:cNvSpPr txBox="1">
            <a:spLocks noChangeArrowheads="1"/>
          </p:cNvSpPr>
          <p:nvPr/>
        </p:nvSpPr>
        <p:spPr bwMode="auto">
          <a:xfrm>
            <a:off x="1403648" y="2600908"/>
            <a:ext cx="6804248" cy="1656184"/>
          </a:xfrm>
          <a:prstGeom prst="rect">
            <a:avLst/>
          </a:prstGeom>
          <a:solidFill>
            <a:srgbClr val="FFFF00"/>
          </a:solidFill>
          <a:ln w="19050">
            <a:solidFill>
              <a:schemeClr val="hlink"/>
            </a:solidFill>
            <a:miter lim="800000"/>
            <a:headEnd/>
            <a:tailEnd/>
          </a:ln>
          <a:effectLst/>
        </p:spPr>
        <p:txBody>
          <a:bodyPr/>
          <a:lstStyle/>
          <a:p>
            <a:endParaRPr lang="fr-FR" dirty="0"/>
          </a:p>
          <a:p>
            <a:r>
              <a:rPr lang="fr-FR" sz="2400" dirty="0">
                <a:latin typeface="Arial" panose="020B0604020202020204" pitchFamily="34" charset="0"/>
                <a:cs typeface="Arial" panose="020B0604020202020204" pitchFamily="34" charset="0"/>
              </a:rPr>
              <a:t>La prestation de compensation du handicap PCH </a:t>
            </a:r>
          </a:p>
          <a:p>
            <a:endParaRPr lang="fr-FR" sz="3600" dirty="0"/>
          </a:p>
          <a:p>
            <a:endParaRPr lang="fr-FR" sz="3600" dirty="0"/>
          </a:p>
          <a:p>
            <a:r>
              <a:rPr lang="fr-FR" sz="2400" dirty="0"/>
              <a:t>Annexe 2-5 du Code de l’action sociale et des familles</a:t>
            </a:r>
          </a:p>
          <a:p>
            <a:r>
              <a:rPr lang="fr-FR" sz="2400" dirty="0"/>
              <a:t>(référentiel d’accès à la PCH).</a:t>
            </a:r>
          </a:p>
        </p:txBody>
      </p:sp>
      <p:sp>
        <p:nvSpPr>
          <p:cNvPr id="2" name="Espace réservé du numéro de diapositive 1"/>
          <p:cNvSpPr>
            <a:spLocks noGrp="1"/>
          </p:cNvSpPr>
          <p:nvPr>
            <p:ph type="sldNum" sz="quarter" idx="12"/>
          </p:nvPr>
        </p:nvSpPr>
        <p:spPr/>
        <p:txBody>
          <a:bodyPr/>
          <a:lstStyle/>
          <a:p>
            <a:pPr>
              <a:defRPr/>
            </a:pPr>
            <a:fld id="{D3CDEE19-7D63-4F1E-852F-5B8E7DEE281A}" type="slidenum">
              <a:rPr lang="fr-FR" smtClean="0"/>
              <a:pPr>
                <a:defRPr/>
              </a:pPr>
              <a:t>45</a:t>
            </a:fld>
            <a:endParaRPr lang="fr-FR" dirty="0"/>
          </a:p>
        </p:txBody>
      </p:sp>
    </p:spTree>
    <p:extLst>
      <p:ext uri="{BB962C8B-B14F-4D97-AF65-F5344CB8AC3E}">
        <p14:creationId xmlns:p14="http://schemas.microsoft.com/office/powerpoint/2010/main" val="1778950225"/>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8" name="Rectangle 4"/>
          <p:cNvSpPr>
            <a:spLocks noGrp="1" noChangeArrowheads="1"/>
          </p:cNvSpPr>
          <p:nvPr>
            <p:ph type="title"/>
          </p:nvPr>
        </p:nvSpPr>
        <p:spPr/>
        <p:txBody>
          <a:bodyPr>
            <a:normAutofit fontScale="90000"/>
          </a:bodyPr>
          <a:lstStyle/>
          <a:p>
            <a:r>
              <a:rPr lang="fr-FR" dirty="0"/>
              <a:t>La prestation de compensation du handicap (PCH) </a:t>
            </a:r>
            <a:br>
              <a:rPr lang="fr-FR" dirty="0"/>
            </a:br>
            <a:r>
              <a:rPr lang="fr-FR" dirty="0"/>
              <a:t>Les besoins pris en charge</a:t>
            </a:r>
          </a:p>
        </p:txBody>
      </p:sp>
      <p:sp>
        <p:nvSpPr>
          <p:cNvPr id="651269" name="Rectangle 5"/>
          <p:cNvSpPr>
            <a:spLocks noGrp="1" noChangeArrowheads="1"/>
          </p:cNvSpPr>
          <p:nvPr>
            <p:ph type="body" idx="1"/>
          </p:nvPr>
        </p:nvSpPr>
        <p:spPr/>
        <p:txBody>
          <a:bodyPr>
            <a:normAutofit/>
          </a:bodyPr>
          <a:lstStyle/>
          <a:p>
            <a:pPr>
              <a:lnSpc>
                <a:spcPct val="90000"/>
              </a:lnSpc>
              <a:buClr>
                <a:srgbClr val="7AB51D"/>
              </a:buClr>
            </a:pPr>
            <a:r>
              <a:rPr lang="fr-FR" sz="2000" b="0" dirty="0"/>
              <a:t>Prestation en nature, elle est affectée à la couverture de besoins préalablement identifiés.</a:t>
            </a:r>
          </a:p>
          <a:p>
            <a:pPr>
              <a:lnSpc>
                <a:spcPct val="90000"/>
              </a:lnSpc>
              <a:buClr>
                <a:srgbClr val="7AB51D"/>
              </a:buClr>
            </a:pPr>
            <a:endParaRPr lang="fr-FR" sz="2000" b="0" dirty="0"/>
          </a:p>
          <a:p>
            <a:pPr>
              <a:lnSpc>
                <a:spcPct val="90000"/>
              </a:lnSpc>
              <a:buClr>
                <a:srgbClr val="7AB51D"/>
              </a:buClr>
            </a:pPr>
            <a:r>
              <a:rPr lang="fr-FR" sz="2000" dirty="0"/>
              <a:t>Selon l</a:t>
            </a:r>
            <a:r>
              <a:rPr lang="fr-FR" sz="2000" dirty="0">
                <a:latin typeface="Arial"/>
              </a:rPr>
              <a:t>’</a:t>
            </a:r>
            <a:r>
              <a:rPr lang="fr-FR" sz="2000" dirty="0"/>
              <a:t>art. L. 245-3 du CASF, elle peut être affectée à des charges :</a:t>
            </a:r>
          </a:p>
          <a:p>
            <a:pPr lvl="1">
              <a:lnSpc>
                <a:spcPct val="90000"/>
              </a:lnSpc>
              <a:buClr>
                <a:schemeClr val="accent1"/>
              </a:buClr>
            </a:pPr>
            <a:r>
              <a:rPr lang="fr-FR" sz="2000" b="1" dirty="0"/>
              <a:t>liées à un besoin d</a:t>
            </a:r>
            <a:r>
              <a:rPr lang="fr-FR" b="1" dirty="0">
                <a:latin typeface="Arial"/>
              </a:rPr>
              <a:t>’</a:t>
            </a:r>
            <a:r>
              <a:rPr lang="fr-FR" sz="2000" b="1" dirty="0"/>
              <a:t>aide humaine (élément 1), </a:t>
            </a:r>
          </a:p>
          <a:p>
            <a:pPr marL="457200" lvl="1" indent="0">
              <a:lnSpc>
                <a:spcPct val="90000"/>
              </a:lnSpc>
              <a:buClr>
                <a:schemeClr val="accent1"/>
              </a:buClr>
              <a:buNone/>
            </a:pPr>
            <a:r>
              <a:rPr lang="fr-FR" b="1" dirty="0"/>
              <a:t>(dédommager l’aidant familial, rémunérer un emploi direct, ou un service prestataire d’auxiliaires de vie)</a:t>
            </a:r>
            <a:endParaRPr lang="fr-FR" sz="2000" b="1" dirty="0"/>
          </a:p>
          <a:p>
            <a:pPr lvl="1">
              <a:lnSpc>
                <a:spcPct val="90000"/>
              </a:lnSpc>
              <a:buClr>
                <a:schemeClr val="accent1"/>
              </a:buClr>
            </a:pPr>
            <a:r>
              <a:rPr lang="fr-FR" sz="2000" dirty="0"/>
              <a:t>liées à un besoin d</a:t>
            </a:r>
            <a:r>
              <a:rPr lang="fr-FR" dirty="0">
                <a:latin typeface="Arial"/>
              </a:rPr>
              <a:t>’</a:t>
            </a:r>
            <a:r>
              <a:rPr lang="fr-FR" sz="2000" dirty="0"/>
              <a:t>aides techniques (élément 2), </a:t>
            </a:r>
          </a:p>
          <a:p>
            <a:pPr lvl="1">
              <a:lnSpc>
                <a:spcPct val="90000"/>
              </a:lnSpc>
              <a:buClr>
                <a:schemeClr val="accent1"/>
              </a:buClr>
            </a:pPr>
            <a:r>
              <a:rPr lang="fr-FR" sz="2000" dirty="0"/>
              <a:t>liées à l</a:t>
            </a:r>
            <a:r>
              <a:rPr lang="fr-FR" dirty="0">
                <a:latin typeface="Arial"/>
              </a:rPr>
              <a:t>’</a:t>
            </a:r>
            <a:r>
              <a:rPr lang="fr-FR" sz="2000" dirty="0"/>
              <a:t>aménagement du logement et du véhicule de la personne handicapée ainsi qu</a:t>
            </a:r>
            <a:r>
              <a:rPr lang="fr-FR" dirty="0">
                <a:latin typeface="Arial"/>
              </a:rPr>
              <a:t>’</a:t>
            </a:r>
            <a:r>
              <a:rPr lang="fr-FR" sz="2000" dirty="0"/>
              <a:t>à d</a:t>
            </a:r>
            <a:r>
              <a:rPr lang="ja-JP" altLang="fr-FR" sz="2000" dirty="0">
                <a:latin typeface="Arial"/>
              </a:rPr>
              <a:t>’</a:t>
            </a:r>
            <a:r>
              <a:rPr lang="fr-FR" sz="2000" dirty="0"/>
              <a:t>éventuels surcoûts résultant de son transport  (élément 3),</a:t>
            </a:r>
          </a:p>
          <a:p>
            <a:pPr lvl="1">
              <a:lnSpc>
                <a:spcPct val="90000"/>
              </a:lnSpc>
              <a:buClr>
                <a:schemeClr val="accent1"/>
              </a:buClr>
            </a:pPr>
            <a:r>
              <a:rPr lang="fr-FR" sz="2000" dirty="0"/>
              <a:t>spécifiques ou exceptionnelles (élément 4), </a:t>
            </a:r>
          </a:p>
          <a:p>
            <a:pPr lvl="1">
              <a:lnSpc>
                <a:spcPct val="90000"/>
              </a:lnSpc>
              <a:buClr>
                <a:schemeClr val="accent1"/>
              </a:buClr>
            </a:pPr>
            <a:r>
              <a:rPr lang="fr-FR" sz="2000" dirty="0"/>
              <a:t>liées à l</a:t>
            </a:r>
            <a:r>
              <a:rPr lang="fr-FR" dirty="0">
                <a:latin typeface="Arial"/>
              </a:rPr>
              <a:t>’</a:t>
            </a:r>
            <a:r>
              <a:rPr lang="fr-FR" sz="2000" dirty="0"/>
              <a:t>attribution et à l</a:t>
            </a:r>
            <a:r>
              <a:rPr lang="fr-FR" dirty="0">
                <a:latin typeface="Arial"/>
              </a:rPr>
              <a:t>’</a:t>
            </a:r>
            <a:r>
              <a:rPr lang="fr-FR" sz="2000" dirty="0"/>
              <a:t>entretien des aides animalières (élément 5).</a:t>
            </a:r>
          </a:p>
          <a:p>
            <a:pPr>
              <a:lnSpc>
                <a:spcPct val="90000"/>
              </a:lnSpc>
            </a:pPr>
            <a:endParaRPr lang="fr-FR" sz="2400" dirty="0"/>
          </a:p>
        </p:txBody>
      </p:sp>
    </p:spTree>
    <p:extLst>
      <p:ext uri="{BB962C8B-B14F-4D97-AF65-F5344CB8AC3E}">
        <p14:creationId xmlns:p14="http://schemas.microsoft.com/office/powerpoint/2010/main" val="2906462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3" name="Text Box 3"/>
          <p:cNvSpPr txBox="1">
            <a:spLocks noChangeArrowheads="1"/>
          </p:cNvSpPr>
          <p:nvPr/>
        </p:nvSpPr>
        <p:spPr bwMode="auto">
          <a:xfrm>
            <a:off x="2176463" y="157480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fr-FR" sz="2400">
              <a:cs typeface="Arial" charset="0"/>
            </a:endParaRPr>
          </a:p>
        </p:txBody>
      </p:sp>
      <p:sp>
        <p:nvSpPr>
          <p:cNvPr id="645129" name="Rectangle 9"/>
          <p:cNvSpPr>
            <a:spLocks noGrp="1" noChangeArrowheads="1"/>
          </p:cNvSpPr>
          <p:nvPr>
            <p:ph type="title"/>
          </p:nvPr>
        </p:nvSpPr>
        <p:spPr/>
        <p:txBody>
          <a:bodyPr/>
          <a:lstStyle/>
          <a:p>
            <a:r>
              <a:rPr lang="fr-FR" dirty="0"/>
              <a:t>Les conditions d’accès à la PCH liées au handicap</a:t>
            </a:r>
          </a:p>
        </p:txBody>
      </p:sp>
      <p:sp>
        <p:nvSpPr>
          <p:cNvPr id="645128" name="Rectangle 8"/>
          <p:cNvSpPr>
            <a:spLocks noGrp="1" noChangeArrowheads="1"/>
          </p:cNvSpPr>
          <p:nvPr>
            <p:ph idx="1"/>
          </p:nvPr>
        </p:nvSpPr>
        <p:spPr>
          <a:xfrm>
            <a:off x="395288" y="1268761"/>
            <a:ext cx="8229600" cy="4885978"/>
          </a:xfrm>
        </p:spPr>
        <p:txBody>
          <a:bodyPr>
            <a:normAutofit/>
          </a:bodyPr>
          <a:lstStyle/>
          <a:p>
            <a:pPr eaLnBrk="0" hangingPunct="0">
              <a:spcBef>
                <a:spcPct val="0"/>
              </a:spcBef>
              <a:buClr>
                <a:srgbClr val="7AB51D"/>
              </a:buClr>
            </a:pPr>
            <a:r>
              <a:rPr lang="fr-FR" sz="2000" b="0" dirty="0"/>
              <a:t>La PCH pour les enfants n’est accessible que pour ceux qui ont un complément d’AEEH, elle est donc soumise à une condition de taux d</a:t>
            </a:r>
            <a:r>
              <a:rPr lang="fr-FR" sz="2000" b="0" dirty="0">
                <a:latin typeface="Arial"/>
              </a:rPr>
              <a:t>’</a:t>
            </a:r>
            <a:r>
              <a:rPr lang="fr-FR" sz="2000" b="0" dirty="0"/>
              <a:t>incapacité, contrairement à la PCH adultes qui ne dépend pas du taux d’incapacité.</a:t>
            </a:r>
          </a:p>
          <a:p>
            <a:pPr marL="0" indent="0" eaLnBrk="0" hangingPunct="0">
              <a:spcBef>
                <a:spcPct val="0"/>
              </a:spcBef>
              <a:buClr>
                <a:srgbClr val="7AB51D"/>
              </a:buClr>
              <a:buNone/>
            </a:pPr>
            <a:r>
              <a:rPr lang="fr-FR" sz="2400" dirty="0"/>
              <a:t> </a:t>
            </a:r>
          </a:p>
          <a:p>
            <a:pPr eaLnBrk="0" hangingPunct="0">
              <a:spcBef>
                <a:spcPct val="0"/>
              </a:spcBef>
              <a:buClr>
                <a:srgbClr val="7AB51D"/>
              </a:buClr>
            </a:pPr>
            <a:r>
              <a:rPr lang="fr-FR" sz="2000" b="0" dirty="0"/>
              <a:t>Pour qu</a:t>
            </a:r>
            <a:r>
              <a:rPr lang="fr-FR" sz="2000" b="0" dirty="0">
                <a:latin typeface="Arial"/>
              </a:rPr>
              <a:t>’</a:t>
            </a:r>
            <a:r>
              <a:rPr lang="fr-FR" sz="2000" b="0" dirty="0"/>
              <a:t>une personne puisse en bénéficier, il faut que son handicap réponde aux critères suivants :</a:t>
            </a:r>
          </a:p>
          <a:p>
            <a:pPr eaLnBrk="0" hangingPunct="0">
              <a:spcBef>
                <a:spcPct val="0"/>
              </a:spcBef>
              <a:buClr>
                <a:srgbClr val="7AB51D"/>
              </a:buClr>
              <a:buFontTx/>
              <a:buNone/>
            </a:pPr>
            <a:endParaRPr lang="fr-FR" sz="2000" b="0" dirty="0"/>
          </a:p>
          <a:p>
            <a:pPr lvl="1" eaLnBrk="0" hangingPunct="0">
              <a:spcBef>
                <a:spcPct val="0"/>
              </a:spcBef>
              <a:buClr>
                <a:srgbClr val="7AB51D"/>
              </a:buClr>
            </a:pPr>
            <a:r>
              <a:rPr lang="fr-FR" sz="2000" b="1" dirty="0"/>
              <a:t>soit une difficulté absolue pour la réalisation d</a:t>
            </a:r>
            <a:r>
              <a:rPr lang="ja-JP" altLang="fr-FR" sz="2000" b="1" dirty="0">
                <a:latin typeface="Arial"/>
              </a:rPr>
              <a:t>’</a:t>
            </a:r>
            <a:r>
              <a:rPr lang="fr-FR" sz="2000" b="1" dirty="0"/>
              <a:t>une activité</a:t>
            </a:r>
            <a:r>
              <a:rPr lang="fr-FR" sz="2000" dirty="0"/>
              <a:t> </a:t>
            </a:r>
            <a:r>
              <a:rPr lang="fr-FR" sz="2000" i="1" dirty="0"/>
              <a:t>(Elle ne peut pas du tout réaliser l</a:t>
            </a:r>
            <a:r>
              <a:rPr lang="fr-FR" sz="2000" i="1" dirty="0">
                <a:latin typeface="Arial"/>
              </a:rPr>
              <a:t>’</a:t>
            </a:r>
            <a:r>
              <a:rPr lang="fr-FR" sz="2000" i="1" dirty="0"/>
              <a:t>activité)</a:t>
            </a:r>
            <a:r>
              <a:rPr lang="fr-FR" sz="2000" dirty="0"/>
              <a:t> </a:t>
            </a:r>
          </a:p>
          <a:p>
            <a:pPr lvl="1" eaLnBrk="0" hangingPunct="0">
              <a:spcBef>
                <a:spcPct val="0"/>
              </a:spcBef>
              <a:buClr>
                <a:srgbClr val="7AB51D"/>
              </a:buClr>
              <a:buFontTx/>
              <a:buNone/>
            </a:pPr>
            <a:endParaRPr lang="fr-FR" sz="2000" dirty="0"/>
          </a:p>
          <a:p>
            <a:pPr lvl="1" eaLnBrk="0" hangingPunct="0">
              <a:spcBef>
                <a:spcPct val="0"/>
              </a:spcBef>
              <a:buClr>
                <a:srgbClr val="7AB51D"/>
              </a:buClr>
            </a:pPr>
            <a:r>
              <a:rPr lang="fr-FR" sz="2000" b="1" dirty="0"/>
              <a:t>soit une difficulté grave pour la réalisation d</a:t>
            </a:r>
            <a:r>
              <a:rPr lang="fr-FR" sz="2000" b="1" dirty="0">
                <a:latin typeface="Arial"/>
              </a:rPr>
              <a:t>’</a:t>
            </a:r>
            <a:r>
              <a:rPr lang="fr-FR" sz="2000" b="1" dirty="0"/>
              <a:t>au moins deux activités</a:t>
            </a:r>
            <a:r>
              <a:rPr lang="fr-FR" sz="2000" dirty="0"/>
              <a:t> </a:t>
            </a:r>
            <a:r>
              <a:rPr lang="fr-FR" sz="2000" i="1" dirty="0"/>
              <a:t>(Elle peut réaliser l</a:t>
            </a:r>
            <a:r>
              <a:rPr lang="fr-FR" sz="2000" i="1" dirty="0">
                <a:latin typeface="Arial"/>
              </a:rPr>
              <a:t>’</a:t>
            </a:r>
            <a:r>
              <a:rPr lang="fr-FR" sz="2000" i="1" dirty="0"/>
              <a:t>activité mais difficilement et de manière altérée)</a:t>
            </a:r>
          </a:p>
          <a:p>
            <a:pPr lvl="1" eaLnBrk="0" hangingPunct="0">
              <a:spcBef>
                <a:spcPct val="0"/>
              </a:spcBef>
              <a:buClr>
                <a:srgbClr val="7AB51D"/>
              </a:buClr>
            </a:pPr>
            <a:endParaRPr lang="fr-FR" sz="2000" i="1" dirty="0"/>
          </a:p>
          <a:p>
            <a:pPr marL="457200" lvl="1" indent="0" eaLnBrk="0" hangingPunct="0">
              <a:spcBef>
                <a:spcPct val="0"/>
              </a:spcBef>
              <a:buClr>
                <a:srgbClr val="7AB51D"/>
              </a:buClr>
              <a:buNone/>
            </a:pPr>
            <a:r>
              <a:rPr lang="fr-FR" sz="2000" dirty="0"/>
              <a:t>Dans la liste des </a:t>
            </a:r>
            <a:r>
              <a:rPr lang="fr-FR" sz="2000" b="1" dirty="0"/>
              <a:t>20 activités </a:t>
            </a:r>
            <a:r>
              <a:rPr lang="fr-FR" sz="2000" dirty="0"/>
              <a:t>définies au chapitre 1 de l’annexe 2-5</a:t>
            </a:r>
            <a:endParaRPr lang="fr-FR" sz="2400"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47</a:t>
            </a:fld>
            <a:endParaRPr lang="fr-FR" dirty="0"/>
          </a:p>
        </p:txBody>
      </p:sp>
    </p:spTree>
    <p:extLst>
      <p:ext uri="{BB962C8B-B14F-4D97-AF65-F5344CB8AC3E}">
        <p14:creationId xmlns:p14="http://schemas.microsoft.com/office/powerpoint/2010/main" val="3344950569"/>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Liste des 20 activités à coter pour l’accès à la PCH</a:t>
            </a:r>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48</a:t>
            </a:fld>
            <a:endParaRPr lang="fr-FR" dirty="0"/>
          </a:p>
        </p:txBody>
      </p:sp>
      <p:graphicFrame>
        <p:nvGraphicFramePr>
          <p:cNvPr id="8" name="Espace réservé du contenu 7"/>
          <p:cNvGraphicFramePr>
            <a:graphicFrameLocks noGrp="1"/>
          </p:cNvGraphicFramePr>
          <p:nvPr>
            <p:ph idx="1"/>
          </p:nvPr>
        </p:nvGraphicFramePr>
        <p:xfrm>
          <a:off x="467544" y="1124744"/>
          <a:ext cx="8229600" cy="5511800"/>
        </p:xfrm>
        <a:graphic>
          <a:graphicData uri="http://schemas.openxmlformats.org/drawingml/2006/table">
            <a:tbl>
              <a:tblPr firstRow="1" bandRow="1">
                <a:tableStyleId>{5C22544A-7EE6-4342-B048-85BDC9FD1C3A}</a:tableStyleId>
              </a:tblPr>
              <a:tblGrid>
                <a:gridCol w="2746648">
                  <a:extLst>
                    <a:ext uri="{9D8B030D-6E8A-4147-A177-3AD203B41FA5}">
                      <a16:colId xmlns:a16="http://schemas.microsoft.com/office/drawing/2014/main" val="20000"/>
                    </a:ext>
                  </a:extLst>
                </a:gridCol>
                <a:gridCol w="5482952">
                  <a:extLst>
                    <a:ext uri="{9D8B030D-6E8A-4147-A177-3AD203B41FA5}">
                      <a16:colId xmlns:a16="http://schemas.microsoft.com/office/drawing/2014/main" val="20001"/>
                    </a:ext>
                  </a:extLst>
                </a:gridCol>
              </a:tblGrid>
              <a:tr h="1775896">
                <a:tc>
                  <a:txBody>
                    <a:bodyPr/>
                    <a:lstStyle/>
                    <a:p>
                      <a:r>
                        <a:rPr lang="fr-FR" b="0" dirty="0">
                          <a:solidFill>
                            <a:schemeClr val="tx1"/>
                          </a:solidFill>
                        </a:rPr>
                        <a:t>Domaine 1 </a:t>
                      </a:r>
                    </a:p>
                    <a:p>
                      <a:r>
                        <a:rPr lang="fr-FR" b="0" dirty="0">
                          <a:solidFill>
                            <a:schemeClr val="tx1"/>
                          </a:solidFill>
                        </a:rPr>
                        <a:t>Mobilité</a:t>
                      </a:r>
                    </a:p>
                    <a:p>
                      <a:r>
                        <a:rPr lang="fr-FR" b="0" dirty="0">
                          <a:solidFill>
                            <a:schemeClr val="tx1"/>
                          </a:solidFill>
                        </a:rPr>
                        <a:t> manipulation</a:t>
                      </a:r>
                    </a:p>
                  </a:txBody>
                  <a:tcPr>
                    <a:solidFill>
                      <a:schemeClr val="accent1">
                        <a:lumMod val="20000"/>
                        <a:lumOff val="80000"/>
                      </a:schemeClr>
                    </a:solidFill>
                  </a:tcPr>
                </a:tc>
                <a:tc>
                  <a:txBody>
                    <a:bodyPr/>
                    <a:lstStyle/>
                    <a:p>
                      <a:pPr marL="342900" lvl="0" indent="-342900">
                        <a:lnSpc>
                          <a:spcPct val="130000"/>
                        </a:lnSpc>
                        <a:spcAft>
                          <a:spcPts val="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se mettre debout ;</a:t>
                      </a:r>
                    </a:p>
                    <a:p>
                      <a:pPr marL="342900" lvl="0" indent="-342900">
                        <a:lnSpc>
                          <a:spcPct val="130000"/>
                        </a:lnSpc>
                        <a:spcAft>
                          <a:spcPts val="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faire ses transferts ;</a:t>
                      </a:r>
                    </a:p>
                    <a:p>
                      <a:pPr marL="342900" lvl="0" indent="-342900">
                        <a:lnSpc>
                          <a:spcPct val="130000"/>
                        </a:lnSpc>
                        <a:spcAft>
                          <a:spcPts val="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marcher ;</a:t>
                      </a:r>
                    </a:p>
                    <a:p>
                      <a:pPr marL="342900" lvl="0" indent="-342900">
                        <a:lnSpc>
                          <a:spcPct val="130000"/>
                        </a:lnSpc>
                        <a:spcAft>
                          <a:spcPts val="0"/>
                        </a:spcAft>
                        <a:buFont typeface="Symbol" panose="05050102010706020507" pitchFamily="18" charset="2"/>
                        <a:buChar char=""/>
                      </a:pPr>
                      <a:r>
                        <a:rPr lang="fr-FR" sz="1000" b="1" u="sng"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se déplacer (dans le logement, à l'extérieur) y compris utiliser un moyen de transport</a:t>
                      </a:r>
                      <a:r>
                        <a:rPr lang="fr-FR" sz="1000" b="1"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a:t>
                      </a: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t>
                      </a:r>
                    </a:p>
                    <a:p>
                      <a:pPr marL="342900" lvl="0" indent="-342900">
                        <a:lnSpc>
                          <a:spcPct val="130000"/>
                        </a:lnSpc>
                        <a:spcAft>
                          <a:spcPts val="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avoir la préhension de la main dominante ;</a:t>
                      </a:r>
                    </a:p>
                    <a:p>
                      <a:pPr marL="342900" lvl="0" indent="-342900">
                        <a:lnSpc>
                          <a:spcPct val="130000"/>
                        </a:lnSpc>
                        <a:spcAft>
                          <a:spcPts val="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avoir la préhension de la main non dominante ;</a:t>
                      </a:r>
                    </a:p>
                    <a:p>
                      <a:pPr marL="342900" lvl="0" indent="-342900">
                        <a:lnSpc>
                          <a:spcPct val="130000"/>
                        </a:lnSpc>
                        <a:spcAft>
                          <a:spcPts val="50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avoir des activités de motricité fine.</a:t>
                      </a:r>
                    </a:p>
                    <a:p>
                      <a:endParaRPr lang="fr-FR" sz="1000" dirty="0"/>
                    </a:p>
                  </a:txBody>
                  <a:tcPr>
                    <a:solidFill>
                      <a:schemeClr val="accent1">
                        <a:lumMod val="20000"/>
                        <a:lumOff val="80000"/>
                      </a:schemeClr>
                    </a:solidFill>
                  </a:tcPr>
                </a:tc>
                <a:extLst>
                  <a:ext uri="{0D108BD9-81ED-4DB2-BD59-A6C34878D82A}">
                    <a16:rowId xmlns:a16="http://schemas.microsoft.com/office/drawing/2014/main" val="10000"/>
                  </a:ext>
                </a:extLst>
              </a:tr>
              <a:tr h="1146585">
                <a:tc>
                  <a:txBody>
                    <a:bodyPr/>
                    <a:lstStyle/>
                    <a:p>
                      <a:r>
                        <a:rPr lang="fr-FR" dirty="0"/>
                        <a:t>Domaine 2</a:t>
                      </a:r>
                    </a:p>
                    <a:p>
                      <a:r>
                        <a:rPr lang="fr-FR" dirty="0"/>
                        <a:t>entretien personnel</a:t>
                      </a:r>
                    </a:p>
                  </a:txBody>
                  <a:tcPr>
                    <a:solidFill>
                      <a:schemeClr val="accent1">
                        <a:lumMod val="20000"/>
                        <a:lumOff val="80000"/>
                      </a:schemeClr>
                    </a:solidFill>
                  </a:tcPr>
                </a:tc>
                <a:tc>
                  <a:txBody>
                    <a:bodyPr/>
                    <a:lstStyle/>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se laver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assurer l'élimination et utiliser les toilettes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s'habiller ;</a:t>
                      </a:r>
                    </a:p>
                    <a:p>
                      <a:pPr marL="342900" lvl="0" indent="-342900">
                        <a:lnSpc>
                          <a:spcPct val="130000"/>
                        </a:lnSpc>
                        <a:spcAft>
                          <a:spcPts val="50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prendre ses repas.</a:t>
                      </a:r>
                    </a:p>
                    <a:p>
                      <a:endParaRPr lang="fr-FR" dirty="0"/>
                    </a:p>
                  </a:txBody>
                  <a:tcPr>
                    <a:solidFill>
                      <a:schemeClr val="accent1">
                        <a:lumMod val="20000"/>
                        <a:lumOff val="80000"/>
                      </a:schemeClr>
                    </a:solidFill>
                  </a:tcPr>
                </a:tc>
                <a:extLst>
                  <a:ext uri="{0D108BD9-81ED-4DB2-BD59-A6C34878D82A}">
                    <a16:rowId xmlns:a16="http://schemas.microsoft.com/office/drawing/2014/main" val="10001"/>
                  </a:ext>
                </a:extLst>
              </a:tr>
              <a:tr h="741108">
                <a:tc>
                  <a:txBody>
                    <a:bodyPr/>
                    <a:lstStyle/>
                    <a:p>
                      <a:r>
                        <a:rPr lang="fr-FR" dirty="0"/>
                        <a:t>Domaine 3</a:t>
                      </a:r>
                    </a:p>
                    <a:p>
                      <a:r>
                        <a:rPr lang="fr-FR" dirty="0"/>
                        <a:t>communication</a:t>
                      </a:r>
                    </a:p>
                  </a:txBody>
                  <a:tcPr>
                    <a:solidFill>
                      <a:schemeClr val="accent1">
                        <a:lumMod val="20000"/>
                        <a:lumOff val="80000"/>
                      </a:schemeClr>
                    </a:solidFill>
                  </a:tcPr>
                </a:tc>
                <a:tc>
                  <a:txBody>
                    <a:bodyPr/>
                    <a:lstStyle/>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parler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entendre (percevoir les sons et comprendre)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voir (distinguer et identifier) ;</a:t>
                      </a:r>
                    </a:p>
                    <a:p>
                      <a:pPr marL="342900" lvl="0" indent="-342900">
                        <a:lnSpc>
                          <a:spcPct val="130000"/>
                        </a:lnSpc>
                        <a:spcAft>
                          <a:spcPts val="50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utiliser des appareils et techniques de communication.</a:t>
                      </a:r>
                    </a:p>
                    <a:p>
                      <a:endParaRPr lang="fr-FR" sz="1000" dirty="0"/>
                    </a:p>
                  </a:txBody>
                  <a:tcPr>
                    <a:solidFill>
                      <a:schemeClr val="accent1">
                        <a:lumMod val="20000"/>
                        <a:lumOff val="80000"/>
                      </a:schemeClr>
                    </a:solidFill>
                  </a:tcPr>
                </a:tc>
                <a:extLst>
                  <a:ext uri="{0D108BD9-81ED-4DB2-BD59-A6C34878D82A}">
                    <a16:rowId xmlns:a16="http://schemas.microsoft.com/office/drawing/2014/main" val="10002"/>
                  </a:ext>
                </a:extLst>
              </a:tr>
              <a:tr h="741108">
                <a:tc>
                  <a:txBody>
                    <a:bodyPr/>
                    <a:lstStyle/>
                    <a:p>
                      <a:r>
                        <a:rPr lang="fr-FR" dirty="0"/>
                        <a:t>Domaine 4</a:t>
                      </a:r>
                    </a:p>
                    <a:p>
                      <a:r>
                        <a:rPr lang="fr-FR" dirty="0"/>
                        <a:t>Tâches et exigences générales, relations avec autrui</a:t>
                      </a:r>
                    </a:p>
                  </a:txBody>
                  <a:tcPr>
                    <a:solidFill>
                      <a:schemeClr val="accent1">
                        <a:lumMod val="20000"/>
                        <a:lumOff val="80000"/>
                      </a:schemeClr>
                    </a:solidFill>
                  </a:tcPr>
                </a:tc>
                <a:tc>
                  <a:txBody>
                    <a:bodyPr/>
                    <a:lstStyle/>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s'orienter dans le temps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 s'orienter dans l'espace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 gérer sa sécurité ;</a:t>
                      </a:r>
                    </a:p>
                    <a:p>
                      <a:pPr marL="342900" lvl="0" indent="-342900">
                        <a:lnSpc>
                          <a:spcPct val="130000"/>
                        </a:lnSpc>
                        <a:spcAft>
                          <a:spcPts val="0"/>
                        </a:spcAft>
                        <a:buFont typeface="Symbol" panose="05050102010706020507" pitchFamily="18" charset="2"/>
                        <a:buChar char=""/>
                      </a:pPr>
                      <a:r>
                        <a:rPr lang="fr-FR" sz="1000" dirty="0">
                          <a:effectLst/>
                          <a:latin typeface="Arial" panose="020B0604020202020204" pitchFamily="34" charset="0"/>
                          <a:ea typeface="MS Mincho" panose="02020609040205080304" pitchFamily="49" charset="-128"/>
                          <a:cs typeface="Times New Roman" panose="02020603050405020304" pitchFamily="18" charset="0"/>
                        </a:rPr>
                        <a:t> </a:t>
                      </a:r>
                      <a:r>
                        <a:rPr lang="fr-FR" sz="1000" b="1" u="sng"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maîtriser son comportement</a:t>
                      </a:r>
                      <a:r>
                        <a:rPr lang="fr-FR" sz="1000" u="sng"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a:t>
                      </a:r>
                      <a:endPar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lvl="0" indent="-342900">
                        <a:lnSpc>
                          <a:spcPct val="130000"/>
                        </a:lnSpc>
                        <a:spcAft>
                          <a:spcPts val="500"/>
                        </a:spcAft>
                        <a:buFont typeface="Symbol" panose="05050102010706020507" pitchFamily="18" charset="2"/>
                        <a:buChar char=""/>
                      </a:pP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 </a:t>
                      </a:r>
                      <a:r>
                        <a:rPr lang="fr-FR" sz="1000" b="1" u="sng"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entreprendre des tâches multiples</a:t>
                      </a:r>
                      <a:r>
                        <a:rPr lang="fr-FR" sz="10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rPr>
                        <a:t>.</a:t>
                      </a:r>
                    </a:p>
                    <a:p>
                      <a:endParaRPr lang="fr-FR" sz="1000" dirty="0"/>
                    </a:p>
                  </a:txBody>
                  <a:tcP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7201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2" name="Rectangle 4"/>
          <p:cNvSpPr>
            <a:spLocks noGrp="1" noChangeArrowheads="1"/>
          </p:cNvSpPr>
          <p:nvPr>
            <p:ph type="title"/>
          </p:nvPr>
        </p:nvSpPr>
        <p:spPr/>
        <p:txBody>
          <a:bodyPr>
            <a:normAutofit fontScale="90000"/>
          </a:bodyPr>
          <a:lstStyle/>
          <a:p>
            <a:r>
              <a:rPr lang="fr-FR" dirty="0">
                <a:solidFill>
                  <a:srgbClr val="558ED5"/>
                </a:solidFill>
              </a:rPr>
              <a:t>Les conditions d</a:t>
            </a:r>
            <a:r>
              <a:rPr lang="ja-JP" altLang="fr-FR">
                <a:solidFill>
                  <a:srgbClr val="558ED5"/>
                </a:solidFill>
                <a:latin typeface="Arial"/>
              </a:rPr>
              <a:t>’</a:t>
            </a:r>
            <a:r>
              <a:rPr lang="fr-FR" dirty="0">
                <a:solidFill>
                  <a:srgbClr val="558ED5"/>
                </a:solidFill>
              </a:rPr>
              <a:t>accès à l’élément 1 aides humaines : cotation et/ou 45 minutes d’aide</a:t>
            </a:r>
          </a:p>
        </p:txBody>
      </p:sp>
      <p:sp>
        <p:nvSpPr>
          <p:cNvPr id="657413" name="Rectangle 5"/>
          <p:cNvSpPr>
            <a:spLocks noGrp="1" noChangeArrowheads="1"/>
          </p:cNvSpPr>
          <p:nvPr>
            <p:ph type="body" idx="1"/>
          </p:nvPr>
        </p:nvSpPr>
        <p:spPr/>
        <p:txBody>
          <a:bodyPr/>
          <a:lstStyle/>
          <a:p>
            <a:pPr marL="0" indent="0">
              <a:buClr>
                <a:srgbClr val="7AB51D"/>
              </a:buClr>
              <a:buNone/>
            </a:pPr>
            <a:endParaRPr lang="fr-FR" sz="2000" dirty="0"/>
          </a:p>
          <a:p>
            <a:pPr marL="0" indent="0">
              <a:buClr>
                <a:srgbClr val="7AB51D"/>
              </a:buClr>
              <a:buNone/>
            </a:pPr>
            <a:r>
              <a:rPr lang="fr-FR" sz="2000" dirty="0"/>
              <a:t>L</a:t>
            </a:r>
            <a:r>
              <a:rPr lang="fr-FR" sz="2000" dirty="0">
                <a:latin typeface="Arial"/>
              </a:rPr>
              <a:t>’</a:t>
            </a:r>
            <a:r>
              <a:rPr lang="fr-FR" sz="2000" dirty="0"/>
              <a:t>accès à l</a:t>
            </a:r>
            <a:r>
              <a:rPr lang="fr-FR" sz="2000" dirty="0">
                <a:latin typeface="Arial"/>
              </a:rPr>
              <a:t>’</a:t>
            </a:r>
            <a:r>
              <a:rPr lang="fr-FR" sz="2000" dirty="0"/>
              <a:t>aide humaine est subordonné :</a:t>
            </a:r>
          </a:p>
          <a:p>
            <a:pPr marL="0" indent="0">
              <a:buClr>
                <a:srgbClr val="7AB51D"/>
              </a:buClr>
              <a:buNone/>
            </a:pPr>
            <a:endParaRPr lang="fr-FR" sz="2000" dirty="0"/>
          </a:p>
          <a:p>
            <a:pPr lvl="1" algn="just">
              <a:buClr>
                <a:srgbClr val="7AB51D"/>
              </a:buClr>
            </a:pPr>
            <a:r>
              <a:rPr lang="fr-FR" sz="2000" dirty="0"/>
              <a:t>À la reconnaissance d</a:t>
            </a:r>
            <a:r>
              <a:rPr lang="fr-FR" sz="2000" dirty="0">
                <a:latin typeface="Arial"/>
              </a:rPr>
              <a:t>’</a:t>
            </a:r>
            <a:r>
              <a:rPr lang="fr-FR" sz="2000" dirty="0"/>
              <a:t>une difficulté absolue ou de 2 difficultés graves parmi une liste de </a:t>
            </a:r>
            <a:r>
              <a:rPr lang="fr-FR" sz="2000" b="1" dirty="0"/>
              <a:t>7 actes : toilette, habillage, alimentation, élimination, déplacement, maîtrise de son comportement, réalisation de tâches multiples</a:t>
            </a:r>
          </a:p>
          <a:p>
            <a:pPr lvl="1" algn="just">
              <a:buClr>
                <a:srgbClr val="7AB51D"/>
              </a:buClr>
              <a:buFontTx/>
              <a:buNone/>
            </a:pPr>
            <a:r>
              <a:rPr lang="fr-FR" sz="2000" b="1" dirty="0"/>
              <a:t>OU</a:t>
            </a:r>
          </a:p>
          <a:p>
            <a:pPr lvl="1" algn="just">
              <a:buClr>
                <a:srgbClr val="7AB51D"/>
              </a:buClr>
            </a:pPr>
            <a:r>
              <a:rPr lang="fr-FR" sz="2000" dirty="0"/>
              <a:t>À la constatation que le temps d’aide apportée par un aidant familial pour des actes relatifs à l’entretien personnel, aux déplacements, à la maîtrise de son comportement, à la réalisation de tâches multiples, ou au titre d</a:t>
            </a:r>
            <a:r>
              <a:rPr lang="fr-FR" sz="2000" dirty="0">
                <a:latin typeface="Arial"/>
              </a:rPr>
              <a:t>’</a:t>
            </a:r>
            <a:r>
              <a:rPr lang="fr-FR" sz="2000" dirty="0"/>
              <a:t>un besoin de surveillance, ou d’un besoin de soutien à l’autonomie atteint </a:t>
            </a:r>
            <a:r>
              <a:rPr lang="fr-FR" sz="2000" b="1" dirty="0"/>
              <a:t>45 minutes/jour</a:t>
            </a:r>
          </a:p>
          <a:p>
            <a:endParaRPr lang="fr-FR"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49</a:t>
            </a:fld>
            <a:endParaRPr lang="fr-FR" dirty="0"/>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1426514527"/>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59" y="548680"/>
            <a:ext cx="8137153" cy="648072"/>
          </a:xfrm>
        </p:spPr>
        <p:txBody>
          <a:bodyPr>
            <a:normAutofit/>
          </a:bodyPr>
          <a:lstStyle/>
          <a:p>
            <a:r>
              <a:rPr lang="fr-FR" dirty="0"/>
              <a:t>La LOI  DU 11 février 2005 : définition du handicap</a:t>
            </a:r>
          </a:p>
        </p:txBody>
      </p:sp>
      <p:sp>
        <p:nvSpPr>
          <p:cNvPr id="3" name="Espace réservé du contenu 2"/>
          <p:cNvSpPr>
            <a:spLocks noGrp="1"/>
          </p:cNvSpPr>
          <p:nvPr>
            <p:ph idx="1"/>
          </p:nvPr>
        </p:nvSpPr>
        <p:spPr>
          <a:xfrm>
            <a:off x="395536" y="1124745"/>
            <a:ext cx="8291264" cy="5112568"/>
          </a:xfrm>
        </p:spPr>
        <p:txBody>
          <a:bodyPr>
            <a:normAutofit/>
          </a:bodyPr>
          <a:lstStyle/>
          <a:p>
            <a:pPr marL="0" indent="0">
              <a:buNone/>
            </a:pPr>
            <a:r>
              <a:rPr lang="fr-FR" sz="2000" b="0" i="1" dirty="0"/>
              <a:t>«Constitue un handicap, au sens de la présente loi, toute limitation d'activité ou restriction de participation à la vie en société subie dans son environnement par une personne en raison d'une altération substantielle, durable ou définitive, d'une ou plusieurs fonctions physiques, sensorielles, mentales, cognitives ou psychiques, d'un polyhandicap ou d'un trouble de santé invalidant»</a:t>
            </a:r>
          </a:p>
          <a:p>
            <a:pPr marL="400050" lvl="1" indent="0">
              <a:buNone/>
            </a:pPr>
            <a:endParaRPr lang="fr-FR" i="1" dirty="0"/>
          </a:p>
        </p:txBody>
      </p:sp>
      <p:sp>
        <p:nvSpPr>
          <p:cNvPr id="9" name="Rectangle 6"/>
          <p:cNvSpPr>
            <a:spLocks noChangeArrowheads="1"/>
          </p:cNvSpPr>
          <p:nvPr/>
        </p:nvSpPr>
        <p:spPr bwMode="auto">
          <a:xfrm>
            <a:off x="3567113" y="3394075"/>
            <a:ext cx="2133600" cy="381000"/>
          </a:xfrm>
          <a:prstGeom prst="rect">
            <a:avLst/>
          </a:prstGeom>
          <a:noFill/>
          <a:ln>
            <a:noFill/>
          </a:ln>
          <a:effectLst/>
          <a:extLst>
            <a:ext uri="{909E8E84-426E-40dd-AFC4-6F175D3DCCD1}">
              <a14:hiddenFill xmlns:a14="http://schemas.microsoft.com/office/drawing/2010/main" xmlns="">
                <a:solidFill>
                  <a:srgbClr val="CCECFF"/>
                </a:solidFill>
              </a14:hiddenFill>
            </a:ex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solidFill>
                  <a:srgbClr val="FFFFFF"/>
                </a:solidFill>
                <a:latin typeface="Candara" pitchFamily="34" charset="0"/>
              </a:rPr>
              <a:t>Dans son</a:t>
            </a:r>
            <a:r>
              <a:rPr lang="fr-FR" altLang="fr-FR" sz="1400" b="1" dirty="0">
                <a:solidFill>
                  <a:srgbClr val="000000"/>
                </a:solidFill>
                <a:latin typeface="Candara" pitchFamily="34" charset="0"/>
              </a:rPr>
              <a:t> </a:t>
            </a:r>
            <a:r>
              <a:rPr lang="fr-FR" altLang="fr-FR" sz="1400" b="1" dirty="0">
                <a:solidFill>
                  <a:srgbClr val="FFFFFF"/>
                </a:solidFill>
                <a:latin typeface="Candara" pitchFamily="34" charset="0"/>
              </a:rPr>
              <a:t>environnement</a:t>
            </a:r>
            <a:endParaRPr lang="fr-FR" altLang="fr-FR" sz="1000" b="1" dirty="0">
              <a:solidFill>
                <a:srgbClr val="FFFFFF"/>
              </a:solidFill>
              <a:latin typeface="Candara" pitchFamily="34" charset="0"/>
            </a:endParaRPr>
          </a:p>
        </p:txBody>
      </p:sp>
      <p:grpSp>
        <p:nvGrpSpPr>
          <p:cNvPr id="16" name="Groupe 15"/>
          <p:cNvGrpSpPr/>
          <p:nvPr/>
        </p:nvGrpSpPr>
        <p:grpSpPr>
          <a:xfrm>
            <a:off x="1619672" y="3729673"/>
            <a:ext cx="5264368" cy="2648107"/>
            <a:chOff x="2123728" y="3780789"/>
            <a:chExt cx="5433412" cy="2793205"/>
          </a:xfrm>
        </p:grpSpPr>
        <p:sp>
          <p:nvSpPr>
            <p:cNvPr id="10" name="Oval 5"/>
            <p:cNvSpPr>
              <a:spLocks noChangeArrowheads="1"/>
            </p:cNvSpPr>
            <p:nvPr/>
          </p:nvSpPr>
          <p:spPr bwMode="auto">
            <a:xfrm>
              <a:off x="2123728" y="3780789"/>
              <a:ext cx="5433412" cy="2793205"/>
            </a:xfrm>
            <a:prstGeom prst="ellipse">
              <a:avLst/>
            </a:prstGeom>
            <a:gradFill rotWithShape="1">
              <a:gsLst>
                <a:gs pos="0">
                  <a:srgbClr val="3399FF"/>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fr-FR" altLang="fr-FR">
                <a:solidFill>
                  <a:srgbClr val="000000"/>
                </a:solidFill>
                <a:latin typeface="Candara" pitchFamily="34" charset="0"/>
              </a:endParaRPr>
            </a:p>
            <a:p>
              <a:pPr algn="ctr"/>
              <a:endParaRPr lang="fr-FR" altLang="fr-FR">
                <a:solidFill>
                  <a:srgbClr val="000000"/>
                </a:solidFill>
                <a:latin typeface="Candara" pitchFamily="34" charset="0"/>
              </a:endParaRPr>
            </a:p>
          </p:txBody>
        </p:sp>
        <p:sp>
          <p:nvSpPr>
            <p:cNvPr id="11" name="Oval 7"/>
            <p:cNvSpPr>
              <a:spLocks noChangeArrowheads="1"/>
            </p:cNvSpPr>
            <p:nvPr/>
          </p:nvSpPr>
          <p:spPr bwMode="auto">
            <a:xfrm>
              <a:off x="3264540" y="4492625"/>
              <a:ext cx="2971800" cy="533400"/>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solidFill>
                    <a:srgbClr val="FFFFFF"/>
                  </a:solidFill>
                  <a:latin typeface="Candara" pitchFamily="34" charset="0"/>
                </a:rPr>
                <a:t>Altération(s) de</a:t>
              </a:r>
              <a:r>
                <a:rPr lang="fr-FR" altLang="fr-FR" sz="1400" dirty="0">
                  <a:solidFill>
                    <a:srgbClr val="000000"/>
                  </a:solidFill>
                  <a:latin typeface="Candara" pitchFamily="34" charset="0"/>
                </a:rPr>
                <a:t> </a:t>
              </a:r>
              <a:r>
                <a:rPr lang="fr-FR" altLang="fr-FR" sz="1400" b="1" dirty="0">
                  <a:solidFill>
                    <a:srgbClr val="FFFFFF"/>
                  </a:solidFill>
                  <a:latin typeface="Candara" pitchFamily="34" charset="0"/>
                </a:rPr>
                <a:t>fonction(s)</a:t>
              </a:r>
              <a:endParaRPr lang="fr-FR" altLang="fr-FR" sz="1200" b="1" dirty="0">
                <a:solidFill>
                  <a:srgbClr val="FFFFFF"/>
                </a:solidFill>
                <a:latin typeface="Candara" pitchFamily="34" charset="0"/>
              </a:endParaRPr>
            </a:p>
          </p:txBody>
        </p:sp>
        <p:sp>
          <p:nvSpPr>
            <p:cNvPr id="12" name="Oval 8"/>
            <p:cNvSpPr>
              <a:spLocks noChangeArrowheads="1"/>
            </p:cNvSpPr>
            <p:nvPr/>
          </p:nvSpPr>
          <p:spPr bwMode="auto">
            <a:xfrm>
              <a:off x="2620809" y="5226684"/>
              <a:ext cx="4248150" cy="1081088"/>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u="sng">
                  <a:solidFill>
                    <a:srgbClr val="FFFFFF"/>
                  </a:solidFill>
                  <a:latin typeface="Candara" pitchFamily="34" charset="0"/>
                </a:rPr>
                <a:t>Handicap</a:t>
              </a:r>
              <a:r>
                <a:rPr lang="fr-FR" altLang="fr-FR" sz="1400">
                  <a:solidFill>
                    <a:srgbClr val="000000"/>
                  </a:solidFill>
                  <a:latin typeface="Candara" pitchFamily="34" charset="0"/>
                </a:rPr>
                <a:t> </a:t>
              </a:r>
              <a:r>
                <a:rPr lang="fr-FR" altLang="fr-FR" sz="1400" b="1">
                  <a:solidFill>
                    <a:srgbClr val="FFFFFF"/>
                  </a:solidFill>
                  <a:latin typeface="Candara" pitchFamily="34" charset="0"/>
                </a:rPr>
                <a:t>= limitation d’activité</a:t>
              </a:r>
            </a:p>
            <a:p>
              <a:pPr algn="ctr"/>
              <a:r>
                <a:rPr lang="fr-FR" altLang="fr-FR" sz="1400" b="1">
                  <a:solidFill>
                    <a:srgbClr val="FFFFFF"/>
                  </a:solidFill>
                  <a:latin typeface="Candara" pitchFamily="34" charset="0"/>
                </a:rPr>
                <a:t>ou restriction de participation à la vie sociale</a:t>
              </a:r>
              <a:endParaRPr lang="fr-FR" altLang="fr-FR" sz="1200" b="1">
                <a:solidFill>
                  <a:srgbClr val="FFFFFF"/>
                </a:solidFill>
                <a:latin typeface="Candara" pitchFamily="34" charset="0"/>
              </a:endParaRPr>
            </a:p>
          </p:txBody>
        </p:sp>
        <p:sp>
          <p:nvSpPr>
            <p:cNvPr id="13" name="AutoShape 9"/>
            <p:cNvSpPr>
              <a:spLocks noChangeArrowheads="1"/>
            </p:cNvSpPr>
            <p:nvPr/>
          </p:nvSpPr>
          <p:spPr bwMode="auto">
            <a:xfrm>
              <a:off x="2389828" y="4660900"/>
              <a:ext cx="685800" cy="909637"/>
            </a:xfrm>
            <a:prstGeom prst="curvedRightArrow">
              <a:avLst>
                <a:gd name="adj1" fmla="val 26528"/>
                <a:gd name="adj2" fmla="val 53056"/>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solidFill>
                  <a:srgbClr val="000000"/>
                </a:solidFill>
                <a:latin typeface="Candara" pitchFamily="34" charset="0"/>
              </a:endParaRPr>
            </a:p>
          </p:txBody>
        </p:sp>
        <p:sp>
          <p:nvSpPr>
            <p:cNvPr id="14" name="AutoShape 10"/>
            <p:cNvSpPr>
              <a:spLocks noChangeArrowheads="1"/>
            </p:cNvSpPr>
            <p:nvPr/>
          </p:nvSpPr>
          <p:spPr bwMode="auto">
            <a:xfrm>
              <a:off x="6350640" y="4665662"/>
              <a:ext cx="533400" cy="904875"/>
            </a:xfrm>
            <a:prstGeom prst="curvedLeftArrow">
              <a:avLst>
                <a:gd name="adj1" fmla="val 33929"/>
                <a:gd name="adj2" fmla="val 67857"/>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solidFill>
                  <a:srgbClr val="000000"/>
                </a:solidFill>
                <a:latin typeface="Candara" pitchFamily="34" charset="0"/>
              </a:endParaRPr>
            </a:p>
          </p:txBody>
        </p:sp>
        <p:sp>
          <p:nvSpPr>
            <p:cNvPr id="15" name="Rectangle 6"/>
            <p:cNvSpPr>
              <a:spLocks noChangeArrowheads="1"/>
            </p:cNvSpPr>
            <p:nvPr/>
          </p:nvSpPr>
          <p:spPr bwMode="auto">
            <a:xfrm>
              <a:off x="3713803" y="3925887"/>
              <a:ext cx="2133600" cy="381000"/>
            </a:xfrm>
            <a:prstGeom prst="rect">
              <a:avLst/>
            </a:prstGeom>
            <a:noFill/>
            <a:ln>
              <a:noFill/>
            </a:ln>
            <a:effectLst/>
            <a:extLst>
              <a:ext uri="{909E8E84-426E-40dd-AFC4-6F175D3DCCD1}">
                <a14:hiddenFill xmlns:a14="http://schemas.microsoft.com/office/drawing/2010/main" xmlns="">
                  <a:solidFill>
                    <a:srgbClr val="CCECFF"/>
                  </a:solidFill>
                </a14:hiddenFill>
              </a:ex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altLang="fr-FR" sz="1400" b="1" dirty="0">
                  <a:solidFill>
                    <a:srgbClr val="FFFFFF"/>
                  </a:solidFill>
                  <a:latin typeface="Candara" pitchFamily="34" charset="0"/>
                </a:rPr>
                <a:t>Dans son</a:t>
              </a:r>
              <a:r>
                <a:rPr lang="fr-FR" altLang="fr-FR" sz="1400" b="1" dirty="0">
                  <a:solidFill>
                    <a:srgbClr val="000000"/>
                  </a:solidFill>
                  <a:latin typeface="Candara" pitchFamily="34" charset="0"/>
                </a:rPr>
                <a:t> </a:t>
              </a:r>
              <a:r>
                <a:rPr lang="fr-FR" altLang="fr-FR" sz="1400" b="1" dirty="0">
                  <a:solidFill>
                    <a:srgbClr val="FFFFFF"/>
                  </a:solidFill>
                  <a:latin typeface="Candara" pitchFamily="34" charset="0"/>
                </a:rPr>
                <a:t>environnement</a:t>
              </a:r>
              <a:endParaRPr lang="fr-FR" altLang="fr-FR" sz="1000" b="1" dirty="0">
                <a:solidFill>
                  <a:srgbClr val="FFFFFF"/>
                </a:solidFill>
                <a:latin typeface="Candara" pitchFamily="34" charset="0"/>
              </a:endParaRPr>
            </a:p>
          </p:txBody>
        </p:sp>
      </p:gr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5</a:t>
            </a:fld>
            <a:endParaRPr lang="fr-FR" dirty="0"/>
          </a:p>
        </p:txBody>
      </p:sp>
    </p:spTree>
    <p:extLst>
      <p:ext uri="{BB962C8B-B14F-4D97-AF65-F5344CB8AC3E}">
        <p14:creationId xmlns:p14="http://schemas.microsoft.com/office/powerpoint/2010/main" val="3151299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2" name="Rectangle 4"/>
          <p:cNvSpPr>
            <a:spLocks noGrp="1" noChangeArrowheads="1"/>
          </p:cNvSpPr>
          <p:nvPr>
            <p:ph type="title"/>
          </p:nvPr>
        </p:nvSpPr>
        <p:spPr/>
        <p:txBody>
          <a:bodyPr/>
          <a:lstStyle/>
          <a:p>
            <a:r>
              <a:rPr lang="fr-FR" dirty="0">
                <a:solidFill>
                  <a:srgbClr val="558ED5"/>
                </a:solidFill>
              </a:rPr>
              <a:t>Les niveaux de difficulté</a:t>
            </a:r>
          </a:p>
        </p:txBody>
      </p:sp>
      <p:sp>
        <p:nvSpPr>
          <p:cNvPr id="657413" name="Rectangle 5"/>
          <p:cNvSpPr>
            <a:spLocks noGrp="1" noChangeArrowheads="1"/>
          </p:cNvSpPr>
          <p:nvPr>
            <p:ph type="body" idx="1"/>
          </p:nvPr>
        </p:nvSpPr>
        <p:spPr/>
        <p:txBody>
          <a:bodyPr/>
          <a:lstStyle/>
          <a:p>
            <a:r>
              <a:rPr lang="fr-FR" sz="2000" b="0" dirty="0"/>
              <a:t>Difficulté grave : l’activité est réalisée difficilement et de façon altérée par rapport à l’activité habituellement réalisée. Une difficulté grave entraîne une gêne suffisamment notable pour être une </a:t>
            </a:r>
            <a:r>
              <a:rPr lang="fr-FR" sz="2000" dirty="0"/>
              <a:t>entrave dans la vie quotidienne.</a:t>
            </a:r>
          </a:p>
          <a:p>
            <a:pPr marL="0" indent="0">
              <a:buNone/>
            </a:pPr>
            <a:r>
              <a:rPr lang="fr-FR" sz="2000" b="0" dirty="0"/>
              <a:t>On considère que le résultat est altéré si la difficulté se produit trop souvent, si l’activité ne peut être faite que partiellement, si l’activité n’est pas réalisée correctement du point de vue du résultat</a:t>
            </a:r>
          </a:p>
          <a:p>
            <a:pPr marL="0" indent="0">
              <a:buNone/>
            </a:pPr>
            <a:r>
              <a:rPr lang="fr-FR" sz="2000" b="0" dirty="0"/>
              <a:t> </a:t>
            </a:r>
          </a:p>
          <a:p>
            <a:r>
              <a:rPr lang="fr-FR" sz="2000" b="0" dirty="0"/>
              <a:t>Difficulté absolue : l’activité ne peut pas du tout être réalisée sans aide, y compris la stimulation, par la personne elle-même.</a:t>
            </a:r>
          </a:p>
          <a:p>
            <a:pPr marL="0" indent="0">
              <a:buNone/>
            </a:pPr>
            <a:r>
              <a:rPr lang="fr-FR" sz="2000" b="0" dirty="0"/>
              <a:t>Une personne qui a besoin d’aide, de stimulation pour réaliser les actes essentiels  a une difficulté absolue</a:t>
            </a:r>
            <a:r>
              <a:rPr lang="fr-FR" sz="2000" dirty="0"/>
              <a:t>.</a:t>
            </a:r>
          </a:p>
          <a:p>
            <a:pPr marL="0" indent="0">
              <a:buNone/>
            </a:pPr>
            <a:endParaRPr lang="fr-FR"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50</a:t>
            </a:fld>
            <a:endParaRPr lang="fr-FR" dirty="0"/>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1388178853"/>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C2F439-2DC3-952F-CD88-15B62AFAE3A2}"/>
              </a:ext>
            </a:extLst>
          </p:cNvPr>
          <p:cNvSpPr>
            <a:spLocks noGrp="1"/>
          </p:cNvSpPr>
          <p:nvPr>
            <p:ph type="title"/>
          </p:nvPr>
        </p:nvSpPr>
        <p:spPr/>
        <p:txBody>
          <a:bodyPr/>
          <a:lstStyle/>
          <a:p>
            <a:r>
              <a:rPr lang="fr-FR" dirty="0"/>
              <a:t>Détermination du niveau de difficulté</a:t>
            </a:r>
          </a:p>
        </p:txBody>
      </p:sp>
      <p:sp>
        <p:nvSpPr>
          <p:cNvPr id="3" name="Espace réservé du contenu 2">
            <a:extLst>
              <a:ext uri="{FF2B5EF4-FFF2-40B4-BE49-F238E27FC236}">
                <a16:creationId xmlns:a16="http://schemas.microsoft.com/office/drawing/2014/main" id="{9F6E934B-D812-7055-1378-107AECCFAE28}"/>
              </a:ext>
            </a:extLst>
          </p:cNvPr>
          <p:cNvSpPr>
            <a:spLocks noGrp="1"/>
          </p:cNvSpPr>
          <p:nvPr>
            <p:ph idx="1"/>
          </p:nvPr>
        </p:nvSpPr>
        <p:spPr/>
        <p:txBody>
          <a:bodyPr>
            <a:normAutofit/>
          </a:bodyPr>
          <a:lstStyle/>
          <a:p>
            <a:r>
              <a:rPr lang="fr-FR" sz="2000" b="0" dirty="0"/>
              <a:t>Elle se fait en référence à la réalisation de l’activité par une personne du même âge qui n’a pas de problème de santé.</a:t>
            </a:r>
          </a:p>
          <a:p>
            <a:pPr marL="0" indent="0">
              <a:buNone/>
            </a:pPr>
            <a:endParaRPr lang="fr-FR" sz="2000" b="0" dirty="0"/>
          </a:p>
          <a:p>
            <a:r>
              <a:rPr lang="fr-FR" sz="2000" b="0" dirty="0"/>
              <a:t>Elle résulte de </a:t>
            </a:r>
            <a:r>
              <a:rPr lang="fr-FR" sz="2000" dirty="0"/>
              <a:t>l’analyse de la capacité fonctionnelle de la personne, déterminée sans tenir compte des aides apportées</a:t>
            </a:r>
            <a:r>
              <a:rPr lang="fr-FR" sz="2000" b="0" dirty="0"/>
              <a:t>, quelle que soit la nature de ces aides, y compris la stimulation.</a:t>
            </a:r>
          </a:p>
          <a:p>
            <a:pPr marL="0" indent="0">
              <a:buNone/>
            </a:pPr>
            <a:endParaRPr lang="fr-FR" sz="2000" b="0" dirty="0"/>
          </a:p>
          <a:p>
            <a:r>
              <a:rPr lang="fr-FR" sz="2000" dirty="0"/>
              <a:t>La capacité fonctionnelle s’apprécie en prenant en compte tant la capacité physique à réaliser l’activité que la capacité en termes de fonctions mentales, cognitives ou psychiques à initier ou réaliser l’activité</a:t>
            </a:r>
          </a:p>
          <a:p>
            <a:pPr marL="0" indent="0">
              <a:buNone/>
            </a:pPr>
            <a:endParaRPr lang="fr-FR" sz="2000" dirty="0"/>
          </a:p>
          <a:p>
            <a:r>
              <a:rPr lang="fr-FR" sz="2000" b="0" dirty="0"/>
              <a:t>Elle </a:t>
            </a:r>
            <a:r>
              <a:rPr lang="fr-FR" sz="2000" dirty="0"/>
              <a:t>prend en compte les symptômes </a:t>
            </a:r>
            <a:r>
              <a:rPr lang="fr-FR" sz="2000" b="0" dirty="0"/>
              <a:t>(douleur, inconfort, fatigabilité, lenteur etc…) qui peuvent aggraver les difficultés dès lors qu’ils évoluent au long cours.</a:t>
            </a:r>
          </a:p>
        </p:txBody>
      </p:sp>
      <p:sp>
        <p:nvSpPr>
          <p:cNvPr id="4" name="Espace réservé de la date 3">
            <a:extLst>
              <a:ext uri="{FF2B5EF4-FFF2-40B4-BE49-F238E27FC236}">
                <a16:creationId xmlns:a16="http://schemas.microsoft.com/office/drawing/2014/main" id="{822D67C7-7FCB-0C91-89F8-FC7173F9DD13}"/>
              </a:ext>
            </a:extLst>
          </p:cNvPr>
          <p:cNvSpPr>
            <a:spLocks noGrp="1"/>
          </p:cNvSpPr>
          <p:nvPr>
            <p:ph type="dt" sz="half" idx="10"/>
          </p:nvPr>
        </p:nvSpPr>
        <p:spPr/>
        <p:txBody>
          <a:bodyPr/>
          <a:lstStyle/>
          <a:p>
            <a:r>
              <a:rPr lang="fr-FR"/>
              <a:t>2024</a:t>
            </a:r>
            <a:endParaRPr lang="fr-FR" dirty="0"/>
          </a:p>
        </p:txBody>
      </p:sp>
      <p:sp>
        <p:nvSpPr>
          <p:cNvPr id="5" name="Espace réservé du numéro de diapositive 4">
            <a:extLst>
              <a:ext uri="{FF2B5EF4-FFF2-40B4-BE49-F238E27FC236}">
                <a16:creationId xmlns:a16="http://schemas.microsoft.com/office/drawing/2014/main" id="{068585E5-0D94-AC9D-48C0-B0908821500A}"/>
              </a:ext>
            </a:extLst>
          </p:cNvPr>
          <p:cNvSpPr>
            <a:spLocks noGrp="1"/>
          </p:cNvSpPr>
          <p:nvPr>
            <p:ph type="sldNum" sz="quarter" idx="12"/>
          </p:nvPr>
        </p:nvSpPr>
        <p:spPr/>
        <p:txBody>
          <a:bodyPr/>
          <a:lstStyle/>
          <a:p>
            <a:fld id="{C8100989-B75F-4602-84D8-19856CD6A586}" type="slidenum">
              <a:rPr lang="fr-FR" smtClean="0"/>
              <a:pPr/>
              <a:t>51</a:t>
            </a:fld>
            <a:endParaRPr lang="fr-FR" dirty="0"/>
          </a:p>
        </p:txBody>
      </p:sp>
    </p:spTree>
    <p:extLst>
      <p:ext uri="{BB962C8B-B14F-4D97-AF65-F5344CB8AC3E}">
        <p14:creationId xmlns:p14="http://schemas.microsoft.com/office/powerpoint/2010/main" val="1669055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2" name="Rectangle 4"/>
          <p:cNvSpPr>
            <a:spLocks noGrp="1" noChangeArrowheads="1"/>
          </p:cNvSpPr>
          <p:nvPr>
            <p:ph type="title"/>
          </p:nvPr>
        </p:nvSpPr>
        <p:spPr/>
        <p:txBody>
          <a:bodyPr>
            <a:normAutofit fontScale="90000"/>
          </a:bodyPr>
          <a:lstStyle/>
          <a:p>
            <a:r>
              <a:rPr lang="fr-FR" dirty="0">
                <a:solidFill>
                  <a:srgbClr val="558ED5"/>
                </a:solidFill>
              </a:rPr>
              <a:t>Les 4 adverbes à utiliser pour mettre en évidence le besoin d’accompagnement</a:t>
            </a:r>
          </a:p>
        </p:txBody>
      </p:sp>
      <p:sp>
        <p:nvSpPr>
          <p:cNvPr id="657413" name="Rectangle 5"/>
          <p:cNvSpPr>
            <a:spLocks noGrp="1" noChangeArrowheads="1"/>
          </p:cNvSpPr>
          <p:nvPr>
            <p:ph type="body" idx="1"/>
          </p:nvPr>
        </p:nvSpPr>
        <p:spPr/>
        <p:txBody>
          <a:bodyPr>
            <a:normAutofit/>
          </a:bodyPr>
          <a:lstStyle/>
          <a:p>
            <a:pPr marL="0" indent="0">
              <a:buClr>
                <a:srgbClr val="7AB51D"/>
              </a:buClr>
              <a:buNone/>
            </a:pPr>
            <a:r>
              <a:rPr lang="fr-FR" b="0" dirty="0"/>
              <a:t>Le besoin d’accompagnement pour les personnes présentant un handicap psychique, mental ou cognitif : Stimuler, inciter verbalement ou accompagner dans l’apprentissage des gestes pour réaliser l’activité.</a:t>
            </a:r>
          </a:p>
          <a:p>
            <a:pPr marL="0" indent="0">
              <a:buClr>
                <a:srgbClr val="7AB51D"/>
              </a:buClr>
              <a:buNone/>
            </a:pPr>
            <a:endParaRPr lang="fr-FR" b="0" dirty="0"/>
          </a:p>
          <a:p>
            <a:pPr marL="0" indent="0">
              <a:buClr>
                <a:srgbClr val="7AB51D"/>
              </a:buClr>
              <a:buNone/>
            </a:pPr>
            <a:r>
              <a:rPr lang="fr-FR" dirty="0"/>
              <a:t>4 adverbes à interroger : la personne réalise-t-elle l’activité spontanément, habituellement, totalement, correctement ?</a:t>
            </a:r>
          </a:p>
          <a:p>
            <a:pPr marL="0" indent="0">
              <a:buClr>
                <a:srgbClr val="7AB51D"/>
              </a:buClr>
              <a:buNone/>
            </a:pPr>
            <a:endParaRPr lang="fr-FR" b="0" dirty="0"/>
          </a:p>
          <a:p>
            <a:pPr>
              <a:buClr>
                <a:srgbClr val="7AB51D"/>
              </a:buClr>
            </a:pPr>
            <a:r>
              <a:rPr lang="fr-FR" dirty="0"/>
              <a:t>Spontanément</a:t>
            </a:r>
            <a:r>
              <a:rPr lang="fr-FR" b="0" dirty="0"/>
              <a:t> :  qui se produit de soi-même, sans intervention extérieure. La personne peut entreprendre l’activité </a:t>
            </a:r>
            <a:r>
              <a:rPr lang="fr-FR" b="0" u="sng" dirty="0"/>
              <a:t>de sa propre initiative</a:t>
            </a:r>
            <a:r>
              <a:rPr lang="fr-FR" b="0" dirty="0"/>
              <a:t>, sans stimulation de la part d’un tiers, sans rappel par une personne ou un instrument de l’opportunité de faire l’activité.</a:t>
            </a:r>
          </a:p>
          <a:p>
            <a:pPr marL="0" indent="0">
              <a:buClr>
                <a:srgbClr val="7AB51D"/>
              </a:buClr>
              <a:buNone/>
            </a:pPr>
            <a:endParaRPr lang="fr-FR" b="1" dirty="0"/>
          </a:p>
          <a:p>
            <a:pPr>
              <a:buClr>
                <a:srgbClr val="7AB51D"/>
              </a:buClr>
            </a:pPr>
            <a:endParaRPr lang="fr-FR" dirty="0"/>
          </a:p>
          <a:p>
            <a:pPr lvl="1">
              <a:buClr>
                <a:srgbClr val="7AB51D"/>
              </a:buClr>
              <a:buFontTx/>
              <a:buNone/>
            </a:pPr>
            <a:endParaRPr lang="fr-FR" dirty="0"/>
          </a:p>
          <a:p>
            <a:pPr marL="0" indent="0">
              <a:buNone/>
            </a:pPr>
            <a:endParaRPr lang="fr-FR"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52</a:t>
            </a:fld>
            <a:endParaRPr lang="fr-FR" dirty="0"/>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30460631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4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2" name="Rectangle 4"/>
          <p:cNvSpPr>
            <a:spLocks noGrp="1" noChangeArrowheads="1"/>
          </p:cNvSpPr>
          <p:nvPr>
            <p:ph type="title"/>
          </p:nvPr>
        </p:nvSpPr>
        <p:spPr/>
        <p:txBody>
          <a:bodyPr>
            <a:normAutofit/>
          </a:bodyPr>
          <a:lstStyle/>
          <a:p>
            <a:r>
              <a:rPr lang="fr-FR" dirty="0">
                <a:solidFill>
                  <a:srgbClr val="558ED5"/>
                </a:solidFill>
              </a:rPr>
              <a:t>Les 4 adverbes à utiliser</a:t>
            </a: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53</a:t>
            </a:fld>
            <a:endParaRPr lang="fr-FR" dirty="0"/>
          </a:p>
        </p:txBody>
      </p:sp>
      <p:sp>
        <p:nvSpPr>
          <p:cNvPr id="3" name="Rectangle 2"/>
          <p:cNvSpPr/>
          <p:nvPr/>
        </p:nvSpPr>
        <p:spPr>
          <a:xfrm>
            <a:off x="611560" y="1700808"/>
            <a:ext cx="7560840" cy="4678204"/>
          </a:xfrm>
          <a:prstGeom prst="rect">
            <a:avLst/>
          </a:prstGeom>
        </p:spPr>
        <p:txBody>
          <a:bodyPr wrap="square">
            <a:spAutoFit/>
          </a:bodyPr>
          <a:lstStyle/>
          <a:p>
            <a:pPr marL="342900" lvl="0" indent="-342900">
              <a:spcBef>
                <a:spcPct val="20000"/>
              </a:spcBef>
              <a:buClr>
                <a:srgbClr val="7AB51D"/>
              </a:buClr>
              <a:buFont typeface="Wingdings" pitchFamily="2" charset="2"/>
              <a:buChar char="§"/>
            </a:pPr>
            <a:r>
              <a:rPr lang="fr-FR" sz="2000" b="1" dirty="0">
                <a:latin typeface="Arial Narrow" pitchFamily="34" charset="0"/>
              </a:rPr>
              <a:t>Habituellement : (de façon presque constante, généralement) </a:t>
            </a:r>
            <a:r>
              <a:rPr lang="fr-FR" sz="2000" dirty="0">
                <a:latin typeface="Arial Narrow" pitchFamily="34" charset="0"/>
              </a:rPr>
              <a:t>la personne peut réaliser l’activité </a:t>
            </a:r>
            <a:r>
              <a:rPr lang="fr-FR" sz="2000" b="1" dirty="0">
                <a:latin typeface="Arial Narrow" pitchFamily="34" charset="0"/>
              </a:rPr>
              <a:t>presque à chaque fois qu’elle en a l’intention ou le besoin, quasiment sans variabilité dans le temps </a:t>
            </a:r>
            <a:r>
              <a:rPr lang="fr-FR" sz="2000" dirty="0">
                <a:latin typeface="Arial Narrow" pitchFamily="34" charset="0"/>
              </a:rPr>
              <a:t>liée à l’état de santé ou aux circonstances non exceptionnelles et quel que soit le lieu où la personne se trouve.</a:t>
            </a:r>
          </a:p>
          <a:p>
            <a:pPr marL="342900" lvl="0" indent="-342900">
              <a:spcBef>
                <a:spcPct val="20000"/>
              </a:spcBef>
              <a:buClr>
                <a:srgbClr val="7AB51D"/>
              </a:buClr>
              <a:buFont typeface="Wingdings" pitchFamily="2" charset="2"/>
              <a:buChar char="§"/>
            </a:pPr>
            <a:endParaRPr lang="fr-FR" sz="2000" b="1" dirty="0">
              <a:latin typeface="Arial Narrow" pitchFamily="34" charset="0"/>
            </a:endParaRPr>
          </a:p>
          <a:p>
            <a:pPr marL="342900" lvl="0" indent="-342900">
              <a:spcBef>
                <a:spcPct val="20000"/>
              </a:spcBef>
              <a:buClr>
                <a:srgbClr val="7AB51D"/>
              </a:buClr>
              <a:buFont typeface="Wingdings" pitchFamily="2" charset="2"/>
              <a:buChar char="§"/>
            </a:pPr>
            <a:r>
              <a:rPr lang="fr-FR" sz="2000" b="1" dirty="0">
                <a:latin typeface="Arial Narrow" pitchFamily="34" charset="0"/>
              </a:rPr>
              <a:t>Totalement : </a:t>
            </a:r>
            <a:r>
              <a:rPr lang="fr-FR" sz="2000" dirty="0">
                <a:latin typeface="Arial Narrow" pitchFamily="34" charset="0"/>
              </a:rPr>
              <a:t>la personne peut réaliser l’ensemble des composantes incluses dans l’activité concernée</a:t>
            </a:r>
            <a:r>
              <a:rPr lang="fr-FR" sz="2000" b="1" dirty="0">
                <a:latin typeface="Arial Narrow" pitchFamily="34" charset="0"/>
              </a:rPr>
              <a:t>.</a:t>
            </a:r>
          </a:p>
          <a:p>
            <a:pPr marL="342900" lvl="0" indent="-342900">
              <a:spcBef>
                <a:spcPct val="20000"/>
              </a:spcBef>
              <a:buClr>
                <a:srgbClr val="7AB51D"/>
              </a:buClr>
              <a:buFont typeface="Wingdings" pitchFamily="2" charset="2"/>
              <a:buChar char="§"/>
            </a:pPr>
            <a:endParaRPr lang="fr-FR" sz="2000" b="1" dirty="0">
              <a:latin typeface="Arial Narrow" pitchFamily="34" charset="0"/>
            </a:endParaRPr>
          </a:p>
          <a:p>
            <a:pPr marL="342900" lvl="0" indent="-342900">
              <a:spcBef>
                <a:spcPct val="20000"/>
              </a:spcBef>
              <a:buClr>
                <a:srgbClr val="7AB51D"/>
              </a:buClr>
              <a:buFont typeface="Wingdings" pitchFamily="2" charset="2"/>
              <a:buChar char="§"/>
            </a:pPr>
            <a:r>
              <a:rPr lang="fr-FR" sz="2000" b="1" dirty="0">
                <a:latin typeface="Arial Narrow" pitchFamily="34" charset="0"/>
              </a:rPr>
              <a:t>Correctement : </a:t>
            </a:r>
            <a:r>
              <a:rPr lang="fr-FR" sz="2000" dirty="0">
                <a:latin typeface="Arial Narrow" pitchFamily="34" charset="0"/>
              </a:rPr>
              <a:t>la personne peut réaliser l’activité avec un résultat qui respecte les règles courantes de la société dans laquelle elle vit, en respectant les procédures appropriées de la réalisation de l’activité considérée, dans des temps de réalisation acceptables, sans inconfort ou douleur et sans efforts disproportionnés</a:t>
            </a:r>
            <a:r>
              <a:rPr lang="fr-FR" sz="2200" dirty="0">
                <a:latin typeface="Arial Narrow" pitchFamily="34" charset="0"/>
              </a:rPr>
              <a:t>.</a:t>
            </a:r>
          </a:p>
        </p:txBody>
      </p:sp>
      <p:sp>
        <p:nvSpPr>
          <p:cNvPr id="4" name="Espace réservé de la date 3"/>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14291848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8" name="Rectangle 4"/>
          <p:cNvSpPr>
            <a:spLocks noGrp="1" noChangeArrowheads="1"/>
          </p:cNvSpPr>
          <p:nvPr>
            <p:ph type="title"/>
          </p:nvPr>
        </p:nvSpPr>
        <p:spPr/>
        <p:txBody>
          <a:bodyPr>
            <a:normAutofit/>
          </a:bodyPr>
          <a:lstStyle/>
          <a:p>
            <a:r>
              <a:rPr lang="fr-FR" dirty="0">
                <a:solidFill>
                  <a:srgbClr val="558ED5"/>
                </a:solidFill>
              </a:rPr>
              <a:t>Les besoins pris en compte par la PCH</a:t>
            </a:r>
          </a:p>
        </p:txBody>
      </p:sp>
      <p:sp>
        <p:nvSpPr>
          <p:cNvPr id="661509" name="Rectangle 5"/>
          <p:cNvSpPr>
            <a:spLocks noGrp="1" noChangeArrowheads="1"/>
          </p:cNvSpPr>
          <p:nvPr>
            <p:ph type="body" idx="1"/>
          </p:nvPr>
        </p:nvSpPr>
        <p:spPr/>
        <p:txBody>
          <a:bodyPr/>
          <a:lstStyle/>
          <a:p>
            <a:pPr eaLnBrk="0" hangingPunct="0">
              <a:spcBef>
                <a:spcPct val="50000"/>
              </a:spcBef>
              <a:buClr>
                <a:srgbClr val="7AB51D"/>
              </a:buClr>
            </a:pPr>
            <a:r>
              <a:rPr lang="fr-FR" dirty="0"/>
              <a:t>Le besoin d</a:t>
            </a:r>
            <a:r>
              <a:rPr lang="fr-FR" dirty="0">
                <a:latin typeface="Arial"/>
              </a:rPr>
              <a:t>’</a:t>
            </a:r>
            <a:r>
              <a:rPr lang="fr-FR" dirty="0"/>
              <a:t>aides humaines pourra être reconnu dans les domaines suivants: </a:t>
            </a:r>
          </a:p>
          <a:p>
            <a:pPr lvl="1">
              <a:buClr>
                <a:schemeClr val="accent1"/>
              </a:buClr>
            </a:pPr>
            <a:r>
              <a:rPr lang="fr-FR" sz="2400" dirty="0"/>
              <a:t>Les actes essentiels de l</a:t>
            </a:r>
            <a:r>
              <a:rPr lang="fr-FR" sz="2400" dirty="0">
                <a:latin typeface="Arial"/>
              </a:rPr>
              <a:t>’</a:t>
            </a:r>
            <a:r>
              <a:rPr lang="fr-FR" sz="2400" dirty="0"/>
              <a:t>existence</a:t>
            </a:r>
          </a:p>
          <a:p>
            <a:pPr lvl="1">
              <a:buClr>
                <a:schemeClr val="accent1"/>
              </a:buClr>
            </a:pPr>
            <a:r>
              <a:rPr lang="fr-FR" sz="2400" dirty="0"/>
              <a:t>La surveillance régulière</a:t>
            </a:r>
          </a:p>
          <a:p>
            <a:pPr lvl="1">
              <a:buClr>
                <a:schemeClr val="accent1"/>
              </a:buClr>
            </a:pPr>
            <a:r>
              <a:rPr lang="fr-FR" sz="2400" dirty="0"/>
              <a:t>Le soutien à l’autonomie</a:t>
            </a:r>
          </a:p>
          <a:p>
            <a:pPr lvl="1">
              <a:buClr>
                <a:schemeClr val="accent1"/>
              </a:buClr>
            </a:pPr>
            <a:r>
              <a:rPr lang="fr-FR" sz="2400" dirty="0"/>
              <a:t>Les frais supplémentaires liés à l</a:t>
            </a:r>
            <a:r>
              <a:rPr lang="fr-FR" sz="2400" dirty="0">
                <a:latin typeface="Arial"/>
              </a:rPr>
              <a:t>’</a:t>
            </a:r>
            <a:r>
              <a:rPr lang="fr-FR" sz="2400" dirty="0"/>
              <a:t>exercice d</a:t>
            </a:r>
            <a:r>
              <a:rPr lang="fr-FR" sz="2400" dirty="0">
                <a:latin typeface="Arial"/>
              </a:rPr>
              <a:t>’</a:t>
            </a:r>
            <a:r>
              <a:rPr lang="fr-FR" sz="2400" dirty="0"/>
              <a:t>une activité professionnelle ou d</a:t>
            </a:r>
            <a:r>
              <a:rPr lang="fr-FR" sz="2400" dirty="0">
                <a:latin typeface="Arial"/>
              </a:rPr>
              <a:t>’</a:t>
            </a:r>
            <a:r>
              <a:rPr lang="fr-FR" sz="2400" dirty="0"/>
              <a:t>une fonction élective.</a:t>
            </a:r>
          </a:p>
          <a:p>
            <a:pPr lvl="1">
              <a:buClr>
                <a:schemeClr val="accent1"/>
              </a:buClr>
            </a:pPr>
            <a:r>
              <a:rPr lang="fr-FR" sz="2400" dirty="0"/>
              <a:t>L’exercice de la parentalité </a:t>
            </a:r>
          </a:p>
          <a:p>
            <a:endParaRPr lang="fr-FR"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54</a:t>
            </a:fld>
            <a:endParaRPr lang="fr-FR" dirty="0"/>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2490164623"/>
      </p:ext>
    </p:extLst>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8" name="Rectangle 6"/>
          <p:cNvSpPr>
            <a:spLocks noGrp="1" noChangeArrowheads="1"/>
          </p:cNvSpPr>
          <p:nvPr>
            <p:ph type="title"/>
          </p:nvPr>
        </p:nvSpPr>
        <p:spPr>
          <a:xfrm>
            <a:off x="539552" y="620688"/>
            <a:ext cx="8229600" cy="1143000"/>
          </a:xfrm>
        </p:spPr>
        <p:txBody>
          <a:bodyPr/>
          <a:lstStyle/>
          <a:p>
            <a:r>
              <a:rPr lang="fr-FR" dirty="0"/>
              <a:t>Les actes essentiels de l’existence</a:t>
            </a:r>
          </a:p>
        </p:txBody>
      </p:sp>
      <p:sp>
        <p:nvSpPr>
          <p:cNvPr id="663561" name="Rectangle 9"/>
          <p:cNvSpPr>
            <a:spLocks noGrp="1" noChangeArrowheads="1"/>
          </p:cNvSpPr>
          <p:nvPr>
            <p:ph type="body" idx="1"/>
          </p:nvPr>
        </p:nvSpPr>
        <p:spPr>
          <a:xfrm>
            <a:off x="539750" y="1600200"/>
            <a:ext cx="8229600" cy="4525963"/>
          </a:xfrm>
        </p:spPr>
        <p:txBody>
          <a:bodyPr>
            <a:normAutofit fontScale="85000" lnSpcReduction="20000"/>
          </a:bodyPr>
          <a:lstStyle/>
          <a:p>
            <a:pPr>
              <a:lnSpc>
                <a:spcPct val="80000"/>
              </a:lnSpc>
              <a:buClr>
                <a:srgbClr val="7AB51D"/>
              </a:buClr>
            </a:pPr>
            <a:r>
              <a:rPr lang="fr-FR" sz="2400" b="0" dirty="0"/>
              <a:t>L</a:t>
            </a:r>
            <a:r>
              <a:rPr lang="fr-FR" b="0" dirty="0">
                <a:latin typeface="Arial"/>
              </a:rPr>
              <a:t>’</a:t>
            </a:r>
            <a:r>
              <a:rPr lang="fr-FR" sz="2400" b="0" dirty="0"/>
              <a:t>entretien personnel : toilette, habillage, alimentation et élimination</a:t>
            </a:r>
          </a:p>
          <a:p>
            <a:pPr>
              <a:lnSpc>
                <a:spcPct val="80000"/>
              </a:lnSpc>
              <a:buClr>
                <a:srgbClr val="7AB51D"/>
              </a:buClr>
            </a:pPr>
            <a:endParaRPr lang="fr-FR" sz="2400" b="0" dirty="0"/>
          </a:p>
          <a:p>
            <a:pPr>
              <a:lnSpc>
                <a:spcPct val="80000"/>
              </a:lnSpc>
              <a:buClr>
                <a:srgbClr val="7AB51D"/>
              </a:buClr>
            </a:pPr>
            <a:r>
              <a:rPr lang="fr-FR" sz="2400" b="0" dirty="0"/>
              <a:t>Les déplacements : dans le logement, à l</a:t>
            </a:r>
            <a:r>
              <a:rPr lang="fr-FR" b="0" dirty="0">
                <a:latin typeface="Arial"/>
              </a:rPr>
              <a:t>’</a:t>
            </a:r>
            <a:r>
              <a:rPr lang="fr-FR" sz="2400" b="0" dirty="0"/>
              <a:t>extérieur exigés par des démarches liées au handicap et nécessitant la présence personnelle de </a:t>
            </a:r>
            <a:r>
              <a:rPr lang="fr-FR" b="0" dirty="0"/>
              <a:t>la personne handicapée</a:t>
            </a:r>
          </a:p>
          <a:p>
            <a:pPr marL="0" indent="0">
              <a:lnSpc>
                <a:spcPct val="80000"/>
              </a:lnSpc>
              <a:buClr>
                <a:srgbClr val="7AB51D"/>
              </a:buClr>
              <a:buNone/>
            </a:pPr>
            <a:endParaRPr lang="fr-FR" b="0" dirty="0"/>
          </a:p>
          <a:p>
            <a:pPr>
              <a:lnSpc>
                <a:spcPct val="80000"/>
              </a:lnSpc>
              <a:buClr>
                <a:srgbClr val="7AB51D"/>
              </a:buClr>
            </a:pPr>
            <a:r>
              <a:rPr lang="fr-FR" sz="2400" b="0" dirty="0"/>
              <a:t>La maîtrise de son comportement (gérer le stress, la nouveauté, l’imprévu, gérer les habiletés sociales, maîtriser son comportement dans ses relations avec autrui.)</a:t>
            </a:r>
          </a:p>
          <a:p>
            <a:pPr marL="0" indent="0">
              <a:lnSpc>
                <a:spcPct val="80000"/>
              </a:lnSpc>
              <a:buClr>
                <a:srgbClr val="7AB51D"/>
              </a:buClr>
              <a:buNone/>
            </a:pPr>
            <a:endParaRPr lang="fr-FR" sz="2400" b="0" dirty="0"/>
          </a:p>
          <a:p>
            <a:pPr>
              <a:lnSpc>
                <a:spcPct val="80000"/>
              </a:lnSpc>
              <a:buClr>
                <a:srgbClr val="7AB51D"/>
              </a:buClr>
            </a:pPr>
            <a:r>
              <a:rPr lang="fr-FR" sz="2400" b="0" dirty="0"/>
              <a:t>La réalisation des tâches multiples</a:t>
            </a:r>
          </a:p>
          <a:p>
            <a:pPr>
              <a:lnSpc>
                <a:spcPct val="80000"/>
              </a:lnSpc>
              <a:buClr>
                <a:srgbClr val="7AB51D"/>
              </a:buClr>
            </a:pPr>
            <a:endParaRPr lang="fr-FR" sz="2400" b="0" dirty="0"/>
          </a:p>
          <a:p>
            <a:pPr>
              <a:lnSpc>
                <a:spcPct val="80000"/>
              </a:lnSpc>
              <a:buClr>
                <a:srgbClr val="7AB51D"/>
              </a:buClr>
            </a:pPr>
            <a:r>
              <a:rPr lang="fr-FR" sz="2400" b="0" dirty="0"/>
              <a:t>La participation à la vie sociale : le besoin d</a:t>
            </a:r>
            <a:r>
              <a:rPr lang="fr-FR" b="0" dirty="0">
                <a:latin typeface="Arial"/>
              </a:rPr>
              <a:t>’</a:t>
            </a:r>
            <a:r>
              <a:rPr lang="fr-FR" sz="2400" b="0" dirty="0"/>
              <a:t>aide humaine pour se déplacer à l</a:t>
            </a:r>
            <a:r>
              <a:rPr lang="fr-FR" b="0" dirty="0">
                <a:latin typeface="Arial"/>
              </a:rPr>
              <a:t>’</a:t>
            </a:r>
            <a:r>
              <a:rPr lang="fr-FR" sz="2400" b="0" dirty="0"/>
              <a:t>extérieur et pour communiquer afin d</a:t>
            </a:r>
            <a:r>
              <a:rPr lang="fr-FR" b="0" dirty="0">
                <a:latin typeface="Arial"/>
              </a:rPr>
              <a:t>’</a:t>
            </a:r>
            <a:r>
              <a:rPr lang="fr-FR" sz="2400" b="0" dirty="0"/>
              <a:t>accéder notamment aux loisirs, à la culture, à la vie associative.</a:t>
            </a:r>
          </a:p>
          <a:p>
            <a:pPr marL="0" indent="0">
              <a:lnSpc>
                <a:spcPct val="80000"/>
              </a:lnSpc>
              <a:buClr>
                <a:srgbClr val="7AB51D"/>
              </a:buClr>
              <a:buNone/>
            </a:pPr>
            <a:endParaRPr lang="fr-FR" sz="2400" b="0" dirty="0"/>
          </a:p>
          <a:p>
            <a:pPr>
              <a:lnSpc>
                <a:spcPct val="80000"/>
              </a:lnSpc>
              <a:buClr>
                <a:srgbClr val="7AB51D"/>
              </a:buClr>
            </a:pPr>
            <a:r>
              <a:rPr lang="fr-FR" sz="2400" b="0" dirty="0"/>
              <a:t>Les besoins éducatifs des enfants et adolescents soumis à l’obligation scolaire et en attente de la mise en œuvre d’une orientation prononcée par la CDAPH. </a:t>
            </a:r>
          </a:p>
          <a:p>
            <a:pPr>
              <a:lnSpc>
                <a:spcPct val="80000"/>
              </a:lnSpc>
              <a:buFontTx/>
              <a:buNone/>
            </a:pPr>
            <a:endParaRPr lang="fr-FR" sz="2000" b="0" i="1" dirty="0"/>
          </a:p>
          <a:p>
            <a:pPr>
              <a:lnSpc>
                <a:spcPct val="80000"/>
              </a:lnSpc>
              <a:buFontTx/>
              <a:buNone/>
            </a:pPr>
            <a:r>
              <a:rPr lang="fr-FR" sz="2000" b="0" i="1"/>
              <a:t>	</a:t>
            </a:r>
            <a:endParaRPr lang="fr-FR" sz="2000" i="1" dirty="0"/>
          </a:p>
          <a:p>
            <a:pPr>
              <a:lnSpc>
                <a:spcPct val="80000"/>
              </a:lnSpc>
            </a:pPr>
            <a:endParaRPr lang="fr-FR" sz="2000"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55</a:t>
            </a:fld>
            <a:endParaRPr lang="fr-FR" dirty="0"/>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6595660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35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35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356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356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356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356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356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4" name="Rectangle 4"/>
          <p:cNvSpPr>
            <a:spLocks noGrp="1" noChangeArrowheads="1"/>
          </p:cNvSpPr>
          <p:nvPr>
            <p:ph type="title"/>
          </p:nvPr>
        </p:nvSpPr>
        <p:spPr/>
        <p:txBody>
          <a:bodyPr/>
          <a:lstStyle/>
          <a:p>
            <a:r>
              <a:rPr lang="fr-FR" dirty="0"/>
              <a:t>La surveillance</a:t>
            </a:r>
          </a:p>
        </p:txBody>
      </p:sp>
      <p:sp>
        <p:nvSpPr>
          <p:cNvPr id="665605" name="Rectangle 5"/>
          <p:cNvSpPr>
            <a:spLocks noGrp="1" noChangeArrowheads="1"/>
          </p:cNvSpPr>
          <p:nvPr>
            <p:ph type="body" idx="1"/>
          </p:nvPr>
        </p:nvSpPr>
        <p:spPr/>
        <p:txBody>
          <a:bodyPr>
            <a:normAutofit/>
          </a:bodyPr>
          <a:lstStyle/>
          <a:p>
            <a:pPr eaLnBrk="0" hangingPunct="0">
              <a:spcBef>
                <a:spcPct val="50000"/>
              </a:spcBef>
              <a:buClr>
                <a:schemeClr val="accent1"/>
              </a:buClr>
            </a:pPr>
            <a:r>
              <a:rPr lang="fr-FR" sz="2000" b="0" dirty="0"/>
              <a:t>L</a:t>
            </a:r>
            <a:r>
              <a:rPr lang="fr-FR" sz="2000" b="0" dirty="0">
                <a:latin typeface="Arial"/>
              </a:rPr>
              <a:t>’</a:t>
            </a:r>
            <a:r>
              <a:rPr lang="fr-FR" sz="2000" b="0" dirty="0"/>
              <a:t>état de la personne nécessite fréquemment une surveillance afin d'éviter qu'elle ne s'expose à un danger menaçant son intégrité ou sa sécurité.</a:t>
            </a:r>
          </a:p>
          <a:p>
            <a:pPr marL="0" indent="0" eaLnBrk="0" hangingPunct="0">
              <a:spcBef>
                <a:spcPct val="50000"/>
              </a:spcBef>
              <a:buClr>
                <a:schemeClr val="accent1"/>
              </a:buClr>
              <a:buNone/>
            </a:pPr>
            <a:endParaRPr lang="fr-FR" sz="2000" b="0" dirty="0"/>
          </a:p>
          <a:p>
            <a:pPr eaLnBrk="0" hangingPunct="0">
              <a:spcBef>
                <a:spcPct val="50000"/>
              </a:spcBef>
              <a:buClr>
                <a:schemeClr val="accent1"/>
              </a:buClr>
            </a:pPr>
            <a:r>
              <a:rPr lang="fr-FR" sz="2000" b="0" dirty="0"/>
              <a:t>Elle concerne des personnes qui s</a:t>
            </a:r>
            <a:r>
              <a:rPr lang="fr-FR" sz="2000" b="0" dirty="0">
                <a:latin typeface="Arial"/>
              </a:rPr>
              <a:t>’</a:t>
            </a:r>
            <a:r>
              <a:rPr lang="fr-FR" sz="2000" b="0" dirty="0"/>
              <a:t>exposent à un danger en raison d</a:t>
            </a:r>
            <a:r>
              <a:rPr lang="fr-FR" sz="2000" b="0" dirty="0">
                <a:latin typeface="Arial"/>
              </a:rPr>
              <a:t>’</a:t>
            </a:r>
            <a:r>
              <a:rPr lang="fr-FR" sz="2000" b="0" dirty="0"/>
              <a:t>une altération d</a:t>
            </a:r>
            <a:r>
              <a:rPr lang="fr-FR" sz="2000" b="0" dirty="0">
                <a:latin typeface="Arial"/>
              </a:rPr>
              <a:t>’</a:t>
            </a:r>
            <a:r>
              <a:rPr lang="fr-FR" sz="2000" b="0" dirty="0"/>
              <a:t>une ou plusieurs fonctions mentales, cognitives ou psychiques.</a:t>
            </a:r>
          </a:p>
          <a:p>
            <a:pPr marL="0" indent="0" eaLnBrk="0" hangingPunct="0">
              <a:spcBef>
                <a:spcPct val="50000"/>
              </a:spcBef>
              <a:buClr>
                <a:schemeClr val="accent1"/>
              </a:buClr>
              <a:buNone/>
            </a:pPr>
            <a:endParaRPr lang="fr-FR" sz="2000" b="0" dirty="0"/>
          </a:p>
          <a:p>
            <a:pPr eaLnBrk="0" hangingPunct="0">
              <a:spcBef>
                <a:spcPct val="50000"/>
              </a:spcBef>
              <a:buClr>
                <a:schemeClr val="accent1"/>
              </a:buClr>
            </a:pPr>
            <a:r>
              <a:rPr lang="fr-FR" sz="2000" b="0" dirty="0"/>
              <a:t>Renvoie aux activités suivantes : </a:t>
            </a:r>
            <a:r>
              <a:rPr lang="fr-FR" sz="2000" b="0" u="sng" dirty="0"/>
              <a:t>s’orienter dans le temps, dans l’espace, gérer sa sécurité, utiliser des appareils et techniques de communication, maîtriser son comportement dans ses relations avec autrui, capacité à faire face à un stress, à des imprévus. </a:t>
            </a:r>
            <a:r>
              <a:rPr lang="fr-FR" sz="2000" b="0" i="1" dirty="0"/>
              <a:t>(se reporter aux définitions données dans le décret du 2 mai 2017)</a:t>
            </a:r>
          </a:p>
          <a:p>
            <a:pPr marL="0" indent="0" eaLnBrk="0" hangingPunct="0">
              <a:spcBef>
                <a:spcPct val="50000"/>
              </a:spcBef>
              <a:buClr>
                <a:schemeClr val="accent1"/>
              </a:buClr>
              <a:buNone/>
            </a:pPr>
            <a:endParaRPr lang="fr-FR" sz="2000" b="1" dirty="0"/>
          </a:p>
          <a:p>
            <a:endParaRPr lang="fr-FR"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56</a:t>
            </a:fld>
            <a:endParaRPr lang="fr-FR" dirty="0"/>
          </a:p>
        </p:txBody>
      </p:sp>
    </p:spTree>
    <p:extLst>
      <p:ext uri="{BB962C8B-B14F-4D97-AF65-F5344CB8AC3E}">
        <p14:creationId xmlns:p14="http://schemas.microsoft.com/office/powerpoint/2010/main" val="15011270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A3C28-ADA3-A034-CDB2-663828CD9152}"/>
              </a:ext>
            </a:extLst>
          </p:cNvPr>
          <p:cNvSpPr>
            <a:spLocks noGrp="1"/>
          </p:cNvSpPr>
          <p:nvPr>
            <p:ph type="title"/>
          </p:nvPr>
        </p:nvSpPr>
        <p:spPr/>
        <p:txBody>
          <a:bodyPr/>
          <a:lstStyle/>
          <a:p>
            <a:r>
              <a:rPr lang="fr-FR" dirty="0"/>
              <a:t>Le soutien à l’autonomie</a:t>
            </a:r>
          </a:p>
        </p:txBody>
      </p:sp>
      <p:sp>
        <p:nvSpPr>
          <p:cNvPr id="3" name="Espace réservé du contenu 2">
            <a:extLst>
              <a:ext uri="{FF2B5EF4-FFF2-40B4-BE49-F238E27FC236}">
                <a16:creationId xmlns:a16="http://schemas.microsoft.com/office/drawing/2014/main" id="{FAA06A35-9318-08B2-2E08-E4B81F1402E8}"/>
              </a:ext>
            </a:extLst>
          </p:cNvPr>
          <p:cNvSpPr>
            <a:spLocks noGrp="1"/>
          </p:cNvSpPr>
          <p:nvPr>
            <p:ph idx="1"/>
          </p:nvPr>
        </p:nvSpPr>
        <p:spPr/>
        <p:txBody>
          <a:bodyPr/>
          <a:lstStyle/>
          <a:p>
            <a:endParaRPr lang="fr-FR" dirty="0"/>
          </a:p>
          <a:p>
            <a:pPr algn="just">
              <a:lnSpc>
                <a:spcPct val="107000"/>
              </a:lnSpc>
              <a:spcAft>
                <a:spcPts val="600"/>
              </a:spcAft>
            </a:pPr>
            <a:r>
              <a:rPr lang="fr-FR" b="0" dirty="0">
                <a:latin typeface="Arial" panose="020B0604020202020204" pitchFamily="34" charset="0"/>
                <a:ea typeface="Calibri" panose="020F0502020204030204" pitchFamily="34" charset="0"/>
                <a:cs typeface="Arial" panose="020B0604020202020204" pitchFamily="34" charset="0"/>
              </a:rPr>
              <a:t>L'accompagnement d'une personne dans l'exercice de l'autonomie dans le respect de ses aspirations personnelles.</a:t>
            </a:r>
          </a:p>
          <a:p>
            <a:pPr algn="just">
              <a:lnSpc>
                <a:spcPct val="107000"/>
              </a:lnSpc>
              <a:spcAft>
                <a:spcPts val="600"/>
              </a:spcAft>
            </a:pPr>
            <a:endParaRPr lang="fr-FR"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r>
              <a:rPr lang="fr-FR" b="0" dirty="0">
                <a:latin typeface="Arial" panose="020B0604020202020204" pitchFamily="34" charset="0"/>
                <a:ea typeface="Calibri" panose="020F0502020204030204" pitchFamily="34" charset="0"/>
                <a:cs typeface="Arial" panose="020B0604020202020204" pitchFamily="34" charset="0"/>
              </a:rPr>
              <a:t>Ce besoin de soutien à l'autonomie doit être durable ou survenir fréquemment et concerne les personnes présentant notamment une ou plusieurs altérations des fonctions mentales, cognitives ou psychiques</a:t>
            </a:r>
            <a:endParaRPr lang="fr-FR" b="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5C5EC853-9C89-C3F5-696D-DF6706955D65}"/>
              </a:ext>
            </a:extLst>
          </p:cNvPr>
          <p:cNvSpPr>
            <a:spLocks noGrp="1"/>
          </p:cNvSpPr>
          <p:nvPr>
            <p:ph type="sldNum" sz="quarter" idx="12"/>
          </p:nvPr>
        </p:nvSpPr>
        <p:spPr/>
        <p:txBody>
          <a:bodyPr/>
          <a:lstStyle/>
          <a:p>
            <a:fld id="{C8100989-B75F-4602-84D8-19856CD6A586}" type="slidenum">
              <a:rPr lang="fr-FR" smtClean="0"/>
              <a:pPr/>
              <a:t>57</a:t>
            </a:fld>
            <a:endParaRPr lang="fr-FR" dirty="0"/>
          </a:p>
        </p:txBody>
      </p:sp>
      <p:sp>
        <p:nvSpPr>
          <p:cNvPr id="5" name="Espace réservé de la date 4">
            <a:extLst>
              <a:ext uri="{FF2B5EF4-FFF2-40B4-BE49-F238E27FC236}">
                <a16:creationId xmlns:a16="http://schemas.microsoft.com/office/drawing/2014/main" id="{7FF21457-7F8F-54F9-AA67-B0BED0B9E0EC}"/>
              </a:ext>
            </a:extLst>
          </p:cNvPr>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2409621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A3C28-ADA3-A034-CDB2-663828CD9152}"/>
              </a:ext>
            </a:extLst>
          </p:cNvPr>
          <p:cNvSpPr>
            <a:spLocks noGrp="1"/>
          </p:cNvSpPr>
          <p:nvPr>
            <p:ph type="title"/>
          </p:nvPr>
        </p:nvSpPr>
        <p:spPr/>
        <p:txBody>
          <a:bodyPr>
            <a:normAutofit fontScale="90000"/>
          </a:bodyPr>
          <a:lstStyle/>
          <a:p>
            <a:r>
              <a:rPr lang="fr-FR" dirty="0"/>
              <a:t>Comment apprécier le besoin de soutien à l’autonomie ?</a:t>
            </a:r>
          </a:p>
        </p:txBody>
      </p:sp>
      <p:sp>
        <p:nvSpPr>
          <p:cNvPr id="3" name="Espace réservé du contenu 2">
            <a:extLst>
              <a:ext uri="{FF2B5EF4-FFF2-40B4-BE49-F238E27FC236}">
                <a16:creationId xmlns:a16="http://schemas.microsoft.com/office/drawing/2014/main" id="{FAA06A35-9318-08B2-2E08-E4B81F1402E8}"/>
              </a:ext>
            </a:extLst>
          </p:cNvPr>
          <p:cNvSpPr>
            <a:spLocks noGrp="1"/>
          </p:cNvSpPr>
          <p:nvPr>
            <p:ph idx="1"/>
          </p:nvPr>
        </p:nvSpPr>
        <p:spPr/>
        <p:txBody>
          <a:bodyPr>
            <a:normAutofit/>
          </a:bodyPr>
          <a:lstStyle/>
          <a:p>
            <a:pPr algn="just">
              <a:lnSpc>
                <a:spcPct val="107000"/>
              </a:lnSpc>
              <a:spcAft>
                <a:spcPts val="600"/>
              </a:spcAft>
            </a:pPr>
            <a:r>
              <a:rPr lang="fr-FR" sz="2000" b="0" dirty="0">
                <a:latin typeface="Calibri" panose="020F0502020204030204" pitchFamily="34" charset="0"/>
                <a:ea typeface="Calibri" panose="020F0502020204030204" pitchFamily="34" charset="0"/>
                <a:cs typeface="Calibri" panose="020F0502020204030204" pitchFamily="34" charset="0"/>
              </a:rPr>
              <a:t>Il s'apprécie au regard de l'hypersensibilité à l'anxiété, au stress et au contexte ainsi que des conséquences que des altérations des fonctions peuvent avoir dans différentes situations :</a:t>
            </a:r>
          </a:p>
          <a:p>
            <a:pPr algn="just">
              <a:lnSpc>
                <a:spcPct val="107000"/>
              </a:lnSpc>
              <a:spcAft>
                <a:spcPts val="600"/>
              </a:spcAft>
            </a:pPr>
            <a:r>
              <a:rPr lang="fr-FR" sz="2000" b="0" dirty="0">
                <a:latin typeface="Calibri" panose="020F0502020204030204" pitchFamily="34" charset="0"/>
                <a:ea typeface="Calibri" panose="020F0502020204030204" pitchFamily="34" charset="0"/>
                <a:cs typeface="Calibri" panose="020F0502020204030204" pitchFamily="34" charset="0"/>
              </a:rPr>
              <a:t>pour planifier, organiser, entamer, exécuter, et gérer le temps des activités (habituelles ou inhabituelles) en s'adaptant au contexte dans les actes nécessaires pour vivre dans un logement, pour se déplacer en dehors de ce logement, y compris pour prendre les transports, et participer à la vie en société ;</a:t>
            </a:r>
          </a:p>
          <a:p>
            <a:pPr algn="just">
              <a:lnSpc>
                <a:spcPct val="107000"/>
              </a:lnSpc>
              <a:spcAft>
                <a:spcPts val="600"/>
              </a:spcAft>
            </a:pPr>
            <a:r>
              <a:rPr lang="fr-FR" sz="2000" b="0" dirty="0">
                <a:latin typeface="Calibri" panose="020F0502020204030204" pitchFamily="34" charset="0"/>
                <a:ea typeface="Calibri" panose="020F0502020204030204" pitchFamily="34" charset="0"/>
                <a:cs typeface="Calibri" panose="020F0502020204030204" pitchFamily="34" charset="0"/>
              </a:rPr>
              <a:t>pour interagir avec autrui, comprendre ses intentions et ses émotions ainsi que s'adapter aux codes sociaux et à la communication afin de pouvoir avoir des relations avec autrui, y compris en dehors de sa famille proche ou de ses aidants ;</a:t>
            </a:r>
          </a:p>
          <a:p>
            <a:pPr algn="just">
              <a:lnSpc>
                <a:spcPct val="107000"/>
              </a:lnSpc>
              <a:spcAft>
                <a:spcPts val="600"/>
              </a:spcAft>
            </a:pPr>
            <a:endParaRPr lang="fr-FR" sz="2000" dirty="0">
              <a:latin typeface="Calibri" panose="020F0502020204030204" pitchFamily="34" charset="0"/>
              <a:ea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5C5EC853-9C89-C3F5-696D-DF6706955D65}"/>
              </a:ext>
            </a:extLst>
          </p:cNvPr>
          <p:cNvSpPr>
            <a:spLocks noGrp="1"/>
          </p:cNvSpPr>
          <p:nvPr>
            <p:ph type="sldNum" sz="quarter" idx="12"/>
          </p:nvPr>
        </p:nvSpPr>
        <p:spPr/>
        <p:txBody>
          <a:bodyPr/>
          <a:lstStyle/>
          <a:p>
            <a:fld id="{C8100989-B75F-4602-84D8-19856CD6A586}" type="slidenum">
              <a:rPr lang="fr-FR" smtClean="0"/>
              <a:pPr/>
              <a:t>58</a:t>
            </a:fld>
            <a:endParaRPr lang="fr-FR" dirty="0"/>
          </a:p>
        </p:txBody>
      </p:sp>
      <p:sp>
        <p:nvSpPr>
          <p:cNvPr id="5" name="Espace réservé de la date 4">
            <a:extLst>
              <a:ext uri="{FF2B5EF4-FFF2-40B4-BE49-F238E27FC236}">
                <a16:creationId xmlns:a16="http://schemas.microsoft.com/office/drawing/2014/main" id="{95BC2C60-4FED-73B3-CB75-A9ED58553223}"/>
              </a:ext>
            </a:extLst>
          </p:cNvPr>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763416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A3C28-ADA3-A034-CDB2-663828CD9152}"/>
              </a:ext>
            </a:extLst>
          </p:cNvPr>
          <p:cNvSpPr>
            <a:spLocks noGrp="1"/>
          </p:cNvSpPr>
          <p:nvPr>
            <p:ph type="title"/>
          </p:nvPr>
        </p:nvSpPr>
        <p:spPr/>
        <p:txBody>
          <a:bodyPr/>
          <a:lstStyle/>
          <a:p>
            <a:r>
              <a:rPr lang="fr-FR" dirty="0"/>
              <a:t>Et pour…</a:t>
            </a:r>
          </a:p>
        </p:txBody>
      </p:sp>
      <p:sp>
        <p:nvSpPr>
          <p:cNvPr id="3" name="Espace réservé du contenu 2">
            <a:extLst>
              <a:ext uri="{FF2B5EF4-FFF2-40B4-BE49-F238E27FC236}">
                <a16:creationId xmlns:a16="http://schemas.microsoft.com/office/drawing/2014/main" id="{FAA06A35-9318-08B2-2E08-E4B81F1402E8}"/>
              </a:ext>
            </a:extLst>
          </p:cNvPr>
          <p:cNvSpPr>
            <a:spLocks noGrp="1"/>
          </p:cNvSpPr>
          <p:nvPr>
            <p:ph idx="1"/>
          </p:nvPr>
        </p:nvSpPr>
        <p:spPr/>
        <p:txBody>
          <a:bodyPr/>
          <a:lstStyle/>
          <a:p>
            <a:pPr algn="just">
              <a:lnSpc>
                <a:spcPct val="107000"/>
              </a:lnSpc>
              <a:spcAft>
                <a:spcPts val="600"/>
              </a:spcAft>
            </a:pPr>
            <a:r>
              <a:rPr lang="fr-FR" sz="2000" b="0" dirty="0">
                <a:latin typeface="Calibri" panose="020F0502020204030204" pitchFamily="34" charset="0"/>
                <a:ea typeface="Calibri" panose="020F0502020204030204" pitchFamily="34" charset="0"/>
                <a:cs typeface="Calibri" panose="020F0502020204030204" pitchFamily="34" charset="0"/>
              </a:rPr>
              <a:t>évaluer ses capacités, la qualité de ses réalisations et connaitre ses limites, afin notamment d'être capable d'identifier ses besoins d'aide, de prendre des décisions adaptées et de prendre soin de sa santé ;</a:t>
            </a:r>
          </a:p>
          <a:p>
            <a:pPr algn="just">
              <a:lnSpc>
                <a:spcPct val="107000"/>
              </a:lnSpc>
              <a:spcAft>
                <a:spcPts val="600"/>
              </a:spcAft>
            </a:pPr>
            <a:endParaRPr lang="fr-FR" sz="2000" b="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fr-FR" sz="2000" b="0" dirty="0">
                <a:latin typeface="Calibri" panose="020F0502020204030204" pitchFamily="34" charset="0"/>
                <a:ea typeface="Calibri" panose="020F0502020204030204" pitchFamily="34" charset="0"/>
                <a:cs typeface="Calibri" panose="020F0502020204030204" pitchFamily="34" charset="0"/>
              </a:rPr>
              <a:t>pour traiter les informations sensorielles (notamment hypo ou hyper sensorialité, recherche ou évitement des sensations, hallucinations, difficulté à identifier une douleur, difficulté à évoluer dans certains environnements) afin notamment de mettre en œuvre les habiletés de la vie quotidienne, la communication, les compétences sociales.</a:t>
            </a:r>
          </a:p>
          <a:p>
            <a:pPr algn="just">
              <a:lnSpc>
                <a:spcPct val="107000"/>
              </a:lnSpc>
              <a:spcAft>
                <a:spcPts val="600"/>
              </a:spcAft>
            </a:pPr>
            <a:endParaRPr lang="fr-FR" sz="3200" dirty="0">
              <a:latin typeface="Calibri" panose="020F0502020204030204" pitchFamily="34" charset="0"/>
              <a:ea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5C5EC853-9C89-C3F5-696D-DF6706955D65}"/>
              </a:ext>
            </a:extLst>
          </p:cNvPr>
          <p:cNvSpPr>
            <a:spLocks noGrp="1"/>
          </p:cNvSpPr>
          <p:nvPr>
            <p:ph type="sldNum" sz="quarter" idx="12"/>
          </p:nvPr>
        </p:nvSpPr>
        <p:spPr/>
        <p:txBody>
          <a:bodyPr/>
          <a:lstStyle/>
          <a:p>
            <a:fld id="{C8100989-B75F-4602-84D8-19856CD6A586}" type="slidenum">
              <a:rPr lang="fr-FR" smtClean="0"/>
              <a:pPr/>
              <a:t>59</a:t>
            </a:fld>
            <a:endParaRPr lang="fr-FR" dirty="0"/>
          </a:p>
        </p:txBody>
      </p:sp>
      <p:sp>
        <p:nvSpPr>
          <p:cNvPr id="5" name="Espace réservé de la date 4">
            <a:extLst>
              <a:ext uri="{FF2B5EF4-FFF2-40B4-BE49-F238E27FC236}">
                <a16:creationId xmlns:a16="http://schemas.microsoft.com/office/drawing/2014/main" id="{3BA89F9B-42E2-A324-A00A-A7FF405658DB}"/>
              </a:ext>
            </a:extLst>
          </p:cNvPr>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124897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3818"/>
            <a:ext cx="8229600" cy="652934"/>
          </a:xfrm>
        </p:spPr>
        <p:txBody>
          <a:bodyPr>
            <a:noAutofit/>
          </a:bodyPr>
          <a:lstStyle/>
          <a:p>
            <a:r>
              <a:rPr lang="fr-FR" sz="2400" dirty="0"/>
              <a:t>Les concepts qui fondent les pratiques : la CIF</a:t>
            </a:r>
            <a:br>
              <a:rPr lang="fr-FR" sz="2400" dirty="0"/>
            </a:br>
            <a:endParaRPr lang="fr-FR" sz="2400" dirty="0"/>
          </a:p>
        </p:txBody>
      </p:sp>
      <p:sp>
        <p:nvSpPr>
          <p:cNvPr id="3" name="Espace réservé du contenu 2"/>
          <p:cNvSpPr>
            <a:spLocks noGrp="1"/>
          </p:cNvSpPr>
          <p:nvPr>
            <p:ph idx="1"/>
          </p:nvPr>
        </p:nvSpPr>
        <p:spPr/>
        <p:txBody>
          <a:bodyPr>
            <a:normAutofit/>
          </a:bodyPr>
          <a:lstStyle/>
          <a:p>
            <a:pPr marL="0" indent="0">
              <a:buNone/>
            </a:pPr>
            <a:r>
              <a:rPr lang="fr-FR" sz="1800" dirty="0"/>
              <a:t>La Classification internationale du fonctionnement, du handicap et de la santé (CIF) </a:t>
            </a:r>
            <a:r>
              <a:rPr lang="fr-FR" sz="1800" b="0" dirty="0"/>
              <a:t>adoptée par l’OMS en mai 2001 et </a:t>
            </a:r>
            <a:r>
              <a:rPr lang="fr-FR" sz="1800" dirty="0"/>
              <a:t>la CIF Enfants-Adolescents </a:t>
            </a:r>
            <a:r>
              <a:rPr lang="fr-FR" sz="1800" b="0" dirty="0"/>
              <a:t>de 2007</a:t>
            </a:r>
          </a:p>
          <a:p>
            <a:pPr marL="0" indent="0">
              <a:buNone/>
            </a:pPr>
            <a:r>
              <a:rPr lang="fr-FR" sz="1800" b="0" dirty="0"/>
              <a:t>visent à décrire le handicap au sein d’un modèle universel et non discriminatoire du fonctionnement humain ;</a:t>
            </a:r>
          </a:p>
          <a:p>
            <a:pPr marL="0" indent="0">
              <a:buNone/>
            </a:pPr>
            <a:endParaRPr lang="fr-FR" sz="1800" b="0" dirty="0"/>
          </a:p>
          <a:p>
            <a:pPr marL="0" indent="0">
              <a:buNone/>
            </a:pPr>
            <a:r>
              <a:rPr lang="fr-FR" sz="1800" b="0" dirty="0"/>
              <a:t>La CIF met en avant l’interaction dynamique entre plusieurs composantes :</a:t>
            </a:r>
          </a:p>
          <a:p>
            <a:pPr>
              <a:buFont typeface="Wingdings" charset="2"/>
              <a:buChar char="Ø"/>
            </a:pPr>
            <a:r>
              <a:rPr lang="fr-FR" sz="1800" b="0" dirty="0"/>
              <a:t>Les activités que font les individus et les domaines de vie auxquels ils participent</a:t>
            </a:r>
          </a:p>
          <a:p>
            <a:pPr>
              <a:buFont typeface="Wingdings" charset="2"/>
              <a:buChar char="Ø"/>
            </a:pPr>
            <a:r>
              <a:rPr lang="fr-FR" sz="1800" b="0" dirty="0"/>
              <a:t>Les facteurs environnementaux qui influencent leur participation</a:t>
            </a:r>
          </a:p>
          <a:p>
            <a:pPr>
              <a:buFont typeface="Wingdings" charset="2"/>
              <a:buChar char="Ø"/>
            </a:pPr>
            <a:r>
              <a:rPr lang="fr-FR" sz="1800" b="0" dirty="0"/>
              <a:t>Les fonctions organiques et les structures anatomiques des individus</a:t>
            </a:r>
          </a:p>
          <a:p>
            <a:pPr>
              <a:buFont typeface="Wingdings" charset="2"/>
              <a:buChar char="Ø"/>
            </a:pPr>
            <a:r>
              <a:rPr lang="fr-FR" sz="1800" b="0" dirty="0"/>
              <a:t>Les facteurs personnels</a:t>
            </a:r>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6</a:t>
            </a:fld>
            <a:endParaRPr lang="fr-FR" dirty="0"/>
          </a:p>
        </p:txBody>
      </p:sp>
    </p:spTree>
    <p:extLst>
      <p:ext uri="{BB962C8B-B14F-4D97-AF65-F5344CB8AC3E}">
        <p14:creationId xmlns:p14="http://schemas.microsoft.com/office/powerpoint/2010/main" val="571901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3" name="Text Box 3"/>
          <p:cNvSpPr txBox="1">
            <a:spLocks noChangeArrowheads="1"/>
          </p:cNvSpPr>
          <p:nvPr/>
        </p:nvSpPr>
        <p:spPr bwMode="auto">
          <a:xfrm>
            <a:off x="1619672" y="1736812"/>
            <a:ext cx="6408704" cy="3384376"/>
          </a:xfrm>
          <a:prstGeom prst="rect">
            <a:avLst/>
          </a:prstGeom>
          <a:solidFill>
            <a:srgbClr val="FFFF00"/>
          </a:solidFill>
          <a:ln>
            <a:noFill/>
          </a:ln>
          <a:effectLst/>
        </p:spPr>
        <p:txBody>
          <a:bodyPr/>
          <a:lstStyle/>
          <a:p>
            <a:r>
              <a:rPr lang="fr-FR" sz="3200" dirty="0"/>
              <a:t>Le dossier de demande :</a:t>
            </a:r>
          </a:p>
          <a:p>
            <a:pPr marL="457200" indent="-457200">
              <a:buFont typeface="Arial" panose="020B0604020202020204" pitchFamily="34" charset="0"/>
              <a:buChar char="•"/>
            </a:pPr>
            <a:r>
              <a:rPr lang="fr-FR" sz="3200" dirty="0"/>
              <a:t>Formulaire de demande (CERFA)</a:t>
            </a:r>
          </a:p>
          <a:p>
            <a:pPr marL="457200" indent="-457200">
              <a:buFont typeface="Arial" panose="020B0604020202020204" pitchFamily="34" charset="0"/>
              <a:buChar char="•"/>
            </a:pPr>
            <a:r>
              <a:rPr lang="fr-FR" sz="3200" dirty="0"/>
              <a:t>Certificat médical (CM) (CERFA)</a:t>
            </a:r>
          </a:p>
          <a:p>
            <a:pPr marL="457200" indent="-457200">
              <a:buFont typeface="Arial" panose="020B0604020202020204" pitchFamily="34" charset="0"/>
              <a:buChar char="•"/>
            </a:pPr>
            <a:r>
              <a:rPr lang="fr-FR" sz="3200" dirty="0"/>
              <a:t>Questionnaires complémentaires pour le handicap psychique</a:t>
            </a:r>
          </a:p>
          <a:p>
            <a:pPr marL="457200" indent="-457200">
              <a:buFont typeface="Arial" panose="020B0604020202020204" pitchFamily="34" charset="0"/>
              <a:buChar char="•"/>
            </a:pPr>
            <a:endParaRPr lang="fr-FR" sz="3200" dirty="0"/>
          </a:p>
          <a:p>
            <a:endParaRPr lang="fr-FR" sz="3600" dirty="0"/>
          </a:p>
        </p:txBody>
      </p:sp>
      <p:sp>
        <p:nvSpPr>
          <p:cNvPr id="624645" name="Line 5"/>
          <p:cNvSpPr>
            <a:spLocks noChangeShapeType="1"/>
          </p:cNvSpPr>
          <p:nvPr/>
        </p:nvSpPr>
        <p:spPr bwMode="auto">
          <a:xfrm>
            <a:off x="5219700" y="5949950"/>
            <a:ext cx="0" cy="358775"/>
          </a:xfrm>
          <a:prstGeom prst="line">
            <a:avLst/>
          </a:prstGeom>
          <a:noFill/>
          <a:ln w="2540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fr-FR"/>
          </a:p>
        </p:txBody>
      </p:sp>
      <p:sp>
        <p:nvSpPr>
          <p:cNvPr id="2" name="Espace réservé du numéro de diapositive 1"/>
          <p:cNvSpPr>
            <a:spLocks noGrp="1"/>
          </p:cNvSpPr>
          <p:nvPr>
            <p:ph type="sldNum" sz="quarter" idx="12"/>
          </p:nvPr>
        </p:nvSpPr>
        <p:spPr/>
        <p:txBody>
          <a:bodyPr/>
          <a:lstStyle/>
          <a:p>
            <a:pPr>
              <a:defRPr/>
            </a:pPr>
            <a:fld id="{D3CDEE19-7D63-4F1E-852F-5B8E7DEE281A}" type="slidenum">
              <a:rPr lang="fr-FR" smtClean="0"/>
              <a:pPr>
                <a:defRPr/>
              </a:pPr>
              <a:t>60</a:t>
            </a:fld>
            <a:endParaRPr lang="fr-FR" dirty="0"/>
          </a:p>
        </p:txBody>
      </p:sp>
    </p:spTree>
    <p:extLst>
      <p:ext uri="{BB962C8B-B14F-4D97-AF65-F5344CB8AC3E}">
        <p14:creationId xmlns:p14="http://schemas.microsoft.com/office/powerpoint/2010/main" val="3555921649"/>
      </p:ext>
    </p:extLst>
  </p:cSld>
  <p:clrMapOvr>
    <a:masterClrMapping/>
  </p:clrMapOvr>
  <p:transition spd="slow">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3818"/>
            <a:ext cx="8229600" cy="625152"/>
          </a:xfrm>
        </p:spPr>
        <p:txBody>
          <a:bodyPr>
            <a:noAutofit/>
          </a:bodyPr>
          <a:lstStyle/>
          <a:p>
            <a:r>
              <a:rPr lang="fr-FR" sz="2000" dirty="0">
                <a:highlight>
                  <a:srgbClr val="FFFF00"/>
                </a:highlight>
              </a:rPr>
              <a:t>Transmission des informations dans le dossier de demande à la MDPH</a:t>
            </a:r>
          </a:p>
        </p:txBody>
      </p:sp>
      <p:sp>
        <p:nvSpPr>
          <p:cNvPr id="3" name="Espace réservé du contenu 2"/>
          <p:cNvSpPr>
            <a:spLocks noGrp="1"/>
          </p:cNvSpPr>
          <p:nvPr>
            <p:ph idx="1"/>
          </p:nvPr>
        </p:nvSpPr>
        <p:spPr>
          <a:xfrm>
            <a:off x="457200" y="908720"/>
            <a:ext cx="8229600" cy="5328593"/>
          </a:xfrm>
        </p:spPr>
        <p:txBody>
          <a:bodyPr>
            <a:normAutofit/>
          </a:bodyPr>
          <a:lstStyle/>
          <a:p>
            <a:pPr marL="0" indent="0">
              <a:buNone/>
            </a:pPr>
            <a:r>
              <a:rPr lang="fr-FR" sz="1800" dirty="0"/>
              <a:t>Qui peut apporter des informations et comment ?</a:t>
            </a:r>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61</a:t>
            </a:fld>
            <a:endParaRPr lang="fr-FR" dirty="0"/>
          </a:p>
        </p:txBody>
      </p:sp>
      <p:sp>
        <p:nvSpPr>
          <p:cNvPr id="6" name="Rectangle 5"/>
          <p:cNvSpPr/>
          <p:nvPr/>
        </p:nvSpPr>
        <p:spPr>
          <a:xfrm>
            <a:off x="457200" y="1412776"/>
            <a:ext cx="7848872" cy="6432530"/>
          </a:xfrm>
          <a:prstGeom prst="rect">
            <a:avLst/>
          </a:prstGeom>
        </p:spPr>
        <p:txBody>
          <a:bodyPr wrap="square">
            <a:spAutoFit/>
          </a:bodyPr>
          <a:lstStyle/>
          <a:p>
            <a:pPr marL="285750" indent="-285750">
              <a:buClr>
                <a:srgbClr val="5AAB45"/>
              </a:buClr>
              <a:buFont typeface="Arial" panose="020B0604020202020204" pitchFamily="34" charset="0"/>
              <a:buChar char="•"/>
            </a:pPr>
            <a:r>
              <a:rPr lang="fr-FR" dirty="0"/>
              <a:t>L’évaluation des situations nécessite la mobilisation de tous les acteurs et les échanges d’information se font avec :</a:t>
            </a:r>
          </a:p>
          <a:p>
            <a:pPr marL="722313" indent="-277813">
              <a:buClr>
                <a:srgbClr val="5AAB45"/>
              </a:buClr>
              <a:buFont typeface="Wingdings" panose="05000000000000000000" pitchFamily="2" charset="2"/>
              <a:buChar char="ü"/>
            </a:pPr>
            <a:r>
              <a:rPr lang="fr-FR" dirty="0"/>
              <a:t>la personne elle-même,</a:t>
            </a:r>
          </a:p>
          <a:p>
            <a:pPr marL="722313" indent="-277813">
              <a:buClr>
                <a:srgbClr val="5AAB45"/>
              </a:buClr>
              <a:buFont typeface="Wingdings" panose="05000000000000000000" pitchFamily="2" charset="2"/>
              <a:buChar char="ü"/>
            </a:pPr>
            <a:r>
              <a:rPr lang="fr-FR" dirty="0"/>
              <a:t>son entourage familial et/ou amical,</a:t>
            </a:r>
          </a:p>
          <a:p>
            <a:pPr marL="722313" indent="-277813">
              <a:buClr>
                <a:srgbClr val="5AAB45"/>
              </a:buClr>
              <a:buFont typeface="Wingdings" panose="05000000000000000000" pitchFamily="2" charset="2"/>
              <a:buChar char="ü"/>
            </a:pPr>
            <a:r>
              <a:rPr lang="fr-FR" dirty="0"/>
              <a:t>son entourage professionnel (sanitaire, social, médico-social, scolaire et/ou professionnel).</a:t>
            </a:r>
          </a:p>
          <a:p>
            <a:pPr marL="265113" indent="-265113">
              <a:buClr>
                <a:srgbClr val="5AAB45"/>
              </a:buClr>
              <a:buFont typeface="Arial" panose="020B0604020202020204" pitchFamily="34" charset="0"/>
              <a:buChar char="•"/>
            </a:pPr>
            <a:r>
              <a:rPr lang="fr-FR" dirty="0"/>
              <a:t>Transmission via des outils très divers :</a:t>
            </a:r>
          </a:p>
          <a:p>
            <a:pPr marL="722313" indent="-277813">
              <a:buClr>
                <a:srgbClr val="5AAB45"/>
              </a:buClr>
              <a:buFont typeface="Wingdings" panose="05000000000000000000" pitchFamily="2" charset="2"/>
              <a:buChar char="ü"/>
            </a:pPr>
            <a:r>
              <a:rPr lang="fr-FR" dirty="0"/>
              <a:t>réglementaires :Formulaire de demande CERFA et Certificat médical CERFA </a:t>
            </a:r>
          </a:p>
          <a:p>
            <a:pPr marL="722313" indent="-277813">
              <a:buClr>
                <a:srgbClr val="5AAB45"/>
              </a:buClr>
              <a:buFont typeface="Wingdings" panose="05000000000000000000" pitchFamily="2" charset="2"/>
              <a:buChar char="ü"/>
            </a:pPr>
            <a:r>
              <a:rPr lang="fr-FR" dirty="0"/>
              <a:t>formalisés ou non, Bilans de professionnels, observations de l’entourage</a:t>
            </a:r>
          </a:p>
          <a:p>
            <a:pPr marL="722313" indent="-277813">
              <a:buClr>
                <a:srgbClr val="5AAB45"/>
              </a:buClr>
              <a:buFont typeface="Wingdings" panose="05000000000000000000" pitchFamily="2" charset="2"/>
              <a:buChar char="ü"/>
            </a:pPr>
            <a:r>
              <a:rPr lang="fr-FR" dirty="0"/>
              <a:t>développés suite à des travaux locaux ou nationaux,</a:t>
            </a:r>
          </a:p>
          <a:p>
            <a:pPr marL="1187450" lvl="1" indent="-285750">
              <a:buClr>
                <a:srgbClr val="5AAB45"/>
              </a:buClr>
              <a:buFont typeface="Arial" panose="020B0604020202020204" pitchFamily="34" charset="0"/>
              <a:buChar char="•"/>
            </a:pPr>
            <a:r>
              <a:rPr lang="fr-FR" dirty="0"/>
              <a:t>Les outils de recueil «  handicap psychique » ( MDPH 78,guide CNSA), </a:t>
            </a:r>
          </a:p>
          <a:p>
            <a:pPr marL="1187450" lvl="1" indent="-285750">
              <a:buClr>
                <a:srgbClr val="5AAB45"/>
              </a:buClr>
              <a:buFont typeface="Arial" panose="020B0604020202020204" pitchFamily="34" charset="0"/>
              <a:buChar char="•"/>
            </a:pPr>
            <a:r>
              <a:rPr lang="fr-FR" dirty="0"/>
              <a:t>le questionnaire complémentaire  sur le site  »</a:t>
            </a:r>
            <a:r>
              <a:rPr lang="fr-FR" dirty="0" err="1"/>
              <a:t>monparcourshandicap</a:t>
            </a:r>
            <a:r>
              <a:rPr lang="fr-FR" dirty="0"/>
              <a:t> » de la CNSA: </a:t>
            </a:r>
          </a:p>
          <a:p>
            <a:pPr algn="l" rtl="0"/>
            <a:r>
              <a:rPr lang="fr-FR" sz="1800" b="0" i="0" u="none" strike="noStrike" dirty="0">
                <a:solidFill>
                  <a:srgbClr val="000000"/>
                </a:solidFill>
                <a:effectLst/>
                <a:latin typeface="Aptos" panose="020B0004020202020204" pitchFamily="34" charset="0"/>
              </a:rPr>
              <a:t> </a:t>
            </a:r>
            <a:r>
              <a:rPr lang="fr-FR" sz="1800" b="0" i="0" u="none" strike="noStrike" dirty="0">
                <a:solidFill>
                  <a:srgbClr val="000000"/>
                </a:solidFill>
                <a:effectLst/>
                <a:latin typeface="Aptos" panose="020B0004020202020204" pitchFamily="34" charset="0"/>
                <a:hlinkClick r:id="rId2"/>
              </a:rPr>
              <a:t>https://www.monparcourshandicap.gouv.fr/aides/le-depot-du-dossier-et-le-traitement-de-la-demande-par-la-maison-departementale-des-personnes</a:t>
            </a:r>
            <a:endParaRPr lang="fr-FR" sz="1800" b="0" i="0" u="none" strike="noStrike" dirty="0">
              <a:solidFill>
                <a:srgbClr val="000000"/>
              </a:solidFill>
              <a:effectLst/>
              <a:latin typeface="Aptos" panose="020B0004020202020204" pitchFamily="34" charset="0"/>
            </a:endParaRPr>
          </a:p>
          <a:p>
            <a:pPr algn="l" rtl="0"/>
            <a:endParaRPr lang="fr-FR" sz="1800" b="0" i="0" u="none" strike="noStrike" dirty="0">
              <a:solidFill>
                <a:srgbClr val="000000"/>
              </a:solidFill>
              <a:effectLst/>
              <a:latin typeface="Aptos" panose="020B0004020202020204" pitchFamily="34" charset="0"/>
            </a:endParaRPr>
          </a:p>
          <a:p>
            <a:pPr marL="285750" indent="-285750">
              <a:buFont typeface="Arial" panose="020B0604020202020204" pitchFamily="34" charset="0"/>
              <a:buChar char="•"/>
            </a:pPr>
            <a:r>
              <a:rPr lang="fr-FR" dirty="0"/>
              <a:t>le guide sur le site </a:t>
            </a:r>
            <a:r>
              <a:rPr lang="fr-FR" dirty="0" err="1"/>
              <a:t>Unafam</a:t>
            </a:r>
            <a:r>
              <a:rPr lang="fr-FR" dirty="0"/>
              <a:t> </a:t>
            </a:r>
            <a:r>
              <a:rPr lang="fr-FR" sz="1600" dirty="0">
                <a:hlinkClick r:id="rId3"/>
              </a:rPr>
              <a:t>https://www.unafam.org/troubles-et-handicap-psy/ressources-et-aides/la-prestation-de-compensation-du-handicap</a:t>
            </a:r>
            <a:endParaRPr lang="fr-FR" sz="1600" dirty="0"/>
          </a:p>
          <a:p>
            <a:pPr marL="1187450" lvl="1" indent="-285750">
              <a:buClr>
                <a:srgbClr val="5AAB45"/>
              </a:buClr>
              <a:buFont typeface="Arial" panose="020B0604020202020204" pitchFamily="34" charset="0"/>
              <a:buChar char="•"/>
            </a:pPr>
            <a:endParaRPr lang="fr-FR" sz="1800" dirty="0"/>
          </a:p>
          <a:p>
            <a:pPr marL="901700" lvl="1">
              <a:buClr>
                <a:srgbClr val="5AAB45"/>
              </a:buClr>
            </a:pPr>
            <a:endParaRPr lang="fr-FR" dirty="0"/>
          </a:p>
          <a:p>
            <a:pPr marL="444500">
              <a:buClr>
                <a:srgbClr val="5AAB45"/>
              </a:buClr>
            </a:pPr>
            <a:endParaRPr lang="fr-FR" dirty="0"/>
          </a:p>
          <a:p>
            <a:pPr marL="444500">
              <a:buClr>
                <a:srgbClr val="5AAB45"/>
              </a:buClr>
            </a:pPr>
            <a:endParaRPr lang="fr-FR" dirty="0"/>
          </a:p>
          <a:p>
            <a:pPr marL="265113" indent="-265113">
              <a:buFont typeface="Arial" panose="020B0604020202020204" pitchFamily="34" charset="0"/>
              <a:buChar char="•"/>
            </a:pPr>
            <a:endParaRPr lang="fr-FR" dirty="0"/>
          </a:p>
        </p:txBody>
      </p:sp>
    </p:spTree>
    <p:extLst>
      <p:ext uri="{BB962C8B-B14F-4D97-AF65-F5344CB8AC3E}">
        <p14:creationId xmlns:p14="http://schemas.microsoft.com/office/powerpoint/2010/main" val="3912545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1" name="Rectangle 5"/>
          <p:cNvSpPr>
            <a:spLocks noGrp="1" noChangeArrowheads="1"/>
          </p:cNvSpPr>
          <p:nvPr>
            <p:ph type="title"/>
          </p:nvPr>
        </p:nvSpPr>
        <p:spPr/>
        <p:txBody>
          <a:bodyPr/>
          <a:lstStyle/>
          <a:p>
            <a:r>
              <a:rPr lang="fr-FR" dirty="0">
                <a:solidFill>
                  <a:srgbClr val="558ED5"/>
                </a:solidFill>
              </a:rPr>
              <a:t>Le formulaire de demande CERFA obligatoire</a:t>
            </a:r>
          </a:p>
        </p:txBody>
      </p:sp>
      <p:sp>
        <p:nvSpPr>
          <p:cNvPr id="444423" name="Rectangle 7"/>
          <p:cNvSpPr>
            <a:spLocks noGrp="1" noChangeArrowheads="1"/>
          </p:cNvSpPr>
          <p:nvPr>
            <p:ph type="body" idx="1"/>
          </p:nvPr>
        </p:nvSpPr>
        <p:spPr/>
        <p:txBody>
          <a:bodyPr>
            <a:normAutofit fontScale="85000" lnSpcReduction="20000"/>
          </a:bodyPr>
          <a:lstStyle/>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a:lnSpc>
                <a:spcPct val="80000"/>
              </a:lnSpc>
            </a:pPr>
            <a:endParaRPr lang="fr-FR" sz="2000" dirty="0"/>
          </a:p>
          <a:p>
            <a:pPr marL="0" indent="0">
              <a:lnSpc>
                <a:spcPct val="80000"/>
              </a:lnSpc>
              <a:buNone/>
            </a:pPr>
            <a:endParaRPr lang="fr-FR" sz="2000" dirty="0"/>
          </a:p>
          <a:p>
            <a:pPr marL="0" indent="0">
              <a:lnSpc>
                <a:spcPct val="80000"/>
              </a:lnSpc>
              <a:buNone/>
            </a:pPr>
            <a:endParaRPr lang="fr-FR" sz="2000" dirty="0"/>
          </a:p>
          <a:p>
            <a:pPr marL="0" indent="0">
              <a:lnSpc>
                <a:spcPct val="80000"/>
              </a:lnSpc>
              <a:buNone/>
            </a:pPr>
            <a:endParaRPr lang="fr-FR" sz="2000" dirty="0"/>
          </a:p>
          <a:p>
            <a:pPr>
              <a:lnSpc>
                <a:spcPct val="80000"/>
              </a:lnSpc>
            </a:pPr>
            <a:r>
              <a:rPr lang="fr-FR" sz="1900" dirty="0"/>
              <a:t>Arrêté du 5 mai 2017N° CERFA : 15692*01</a:t>
            </a:r>
          </a:p>
          <a:p>
            <a:pPr marL="0" indent="0">
              <a:lnSpc>
                <a:spcPct val="80000"/>
              </a:lnSpc>
              <a:buNone/>
            </a:pPr>
            <a:endParaRPr lang="fr-FR" sz="1900" dirty="0"/>
          </a:p>
          <a:p>
            <a:pPr>
              <a:lnSpc>
                <a:spcPct val="80000"/>
              </a:lnSpc>
            </a:pPr>
            <a:r>
              <a:rPr lang="fr-FR" sz="1900" dirty="0"/>
              <a:t>Rempli et signé par la personne handicapée ou son représentant légal (parents d’un jeune ou tuteur)</a:t>
            </a:r>
          </a:p>
          <a:p>
            <a:pPr>
              <a:lnSpc>
                <a:spcPct val="80000"/>
              </a:lnSpc>
            </a:pPr>
            <a:r>
              <a:rPr lang="fr-FR" sz="1900" dirty="0"/>
              <a:t>6 volets détachables en fonction de la nature de la demande</a:t>
            </a:r>
          </a:p>
          <a:p>
            <a:pPr>
              <a:lnSpc>
                <a:spcPct val="80000"/>
              </a:lnSpc>
            </a:pPr>
            <a:r>
              <a:rPr lang="fr-FR" sz="1900" dirty="0"/>
              <a:t>Demande générique</a:t>
            </a:r>
          </a:p>
        </p:txBody>
      </p:sp>
      <p:pic>
        <p:nvPicPr>
          <p:cNvPr id="2" name="Image 1" descr="13c5eb5780c58ea61579db8bc3f661-2198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1" y="1124744"/>
            <a:ext cx="6336705" cy="3384376"/>
          </a:xfrm>
          <a:prstGeom prst="rect">
            <a:avLst/>
          </a:prstGeom>
        </p:spPr>
      </p:pic>
      <p:sp>
        <p:nvSpPr>
          <p:cNvPr id="3" name="Espace réservé du numéro de diapositive 2"/>
          <p:cNvSpPr>
            <a:spLocks noGrp="1"/>
          </p:cNvSpPr>
          <p:nvPr>
            <p:ph type="sldNum" sz="quarter" idx="12"/>
          </p:nvPr>
        </p:nvSpPr>
        <p:spPr/>
        <p:txBody>
          <a:bodyPr/>
          <a:lstStyle/>
          <a:p>
            <a:fld id="{C8100989-B75F-4602-84D8-19856CD6A586}" type="slidenum">
              <a:rPr lang="fr-FR" smtClean="0"/>
              <a:pPr/>
              <a:t>62</a:t>
            </a:fld>
            <a:endParaRPr lang="fr-FR" dirty="0"/>
          </a:p>
        </p:txBody>
      </p:sp>
    </p:spTree>
    <p:extLst>
      <p:ext uri="{BB962C8B-B14F-4D97-AF65-F5344CB8AC3E}">
        <p14:creationId xmlns:p14="http://schemas.microsoft.com/office/powerpoint/2010/main" val="2631456679"/>
      </p:ext>
    </p:extLst>
  </p:cSld>
  <p:clrMapOvr>
    <a:masterClrMapping/>
  </p:clrMapOvr>
  <p:transition spd="slow">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1" name="Rectangle 5"/>
          <p:cNvSpPr>
            <a:spLocks noGrp="1" noChangeArrowheads="1"/>
          </p:cNvSpPr>
          <p:nvPr>
            <p:ph type="title"/>
          </p:nvPr>
        </p:nvSpPr>
        <p:spPr/>
        <p:txBody>
          <a:bodyPr/>
          <a:lstStyle/>
          <a:p>
            <a:r>
              <a:rPr lang="fr-FR" dirty="0">
                <a:solidFill>
                  <a:schemeClr val="tx2">
                    <a:lumMod val="60000"/>
                    <a:lumOff val="40000"/>
                  </a:schemeClr>
                </a:solidFill>
              </a:rPr>
              <a:t>Le formulaire de demande</a:t>
            </a:r>
          </a:p>
        </p:txBody>
      </p:sp>
      <p:sp>
        <p:nvSpPr>
          <p:cNvPr id="444423" name="Rectangle 7"/>
          <p:cNvSpPr>
            <a:spLocks noGrp="1" noChangeArrowheads="1"/>
          </p:cNvSpPr>
          <p:nvPr>
            <p:ph type="body" idx="1"/>
          </p:nvPr>
        </p:nvSpPr>
        <p:spPr/>
        <p:txBody>
          <a:bodyPr>
            <a:normAutofit/>
          </a:bodyPr>
          <a:lstStyle/>
          <a:p>
            <a:pPr>
              <a:lnSpc>
                <a:spcPct val="80000"/>
              </a:lnSpc>
            </a:pPr>
            <a:r>
              <a:rPr lang="fr-FR" sz="2000" b="0" dirty="0"/>
              <a:t>Centré sur les réalités de la vie quotidienne et sociale de la personne</a:t>
            </a:r>
          </a:p>
          <a:p>
            <a:pPr marL="0" indent="0">
              <a:lnSpc>
                <a:spcPct val="80000"/>
              </a:lnSpc>
              <a:buNone/>
            </a:pPr>
            <a:r>
              <a:rPr lang="fr-FR" sz="2000" b="0" dirty="0"/>
              <a:t>Et sur l’expression des besoins et attentes </a:t>
            </a:r>
          </a:p>
          <a:p>
            <a:pPr>
              <a:lnSpc>
                <a:spcPct val="80000"/>
              </a:lnSpc>
            </a:pPr>
            <a:r>
              <a:rPr lang="fr-FR" sz="2000" b="0" dirty="0"/>
              <a:t>Cocher les demandes de droits et prestations (p.17 et 18)</a:t>
            </a:r>
          </a:p>
          <a:p>
            <a:pPr marL="0" indent="0">
              <a:lnSpc>
                <a:spcPct val="80000"/>
              </a:lnSpc>
              <a:buNone/>
            </a:pPr>
            <a:endParaRPr lang="fr-FR" sz="2000" b="0" dirty="0"/>
          </a:p>
          <a:p>
            <a:pPr>
              <a:lnSpc>
                <a:spcPct val="80000"/>
              </a:lnSpc>
            </a:pPr>
            <a:r>
              <a:rPr lang="fr-FR" sz="2000" b="0" dirty="0"/>
              <a:t>3 grandes parties pour la vie de la personne (p.4 à 17):</a:t>
            </a:r>
          </a:p>
          <a:p>
            <a:pPr>
              <a:lnSpc>
                <a:spcPct val="80000"/>
              </a:lnSpc>
              <a:buFont typeface="Courier New"/>
              <a:buChar char="o"/>
            </a:pPr>
            <a:r>
              <a:rPr lang="fr-FR" sz="2000" b="0" dirty="0"/>
              <a:t>Vie quotidienne</a:t>
            </a:r>
          </a:p>
          <a:p>
            <a:pPr>
              <a:lnSpc>
                <a:spcPct val="80000"/>
              </a:lnSpc>
              <a:buFont typeface="Courier New"/>
              <a:buChar char="o"/>
            </a:pPr>
            <a:r>
              <a:rPr lang="fr-FR" sz="2000" b="0" dirty="0"/>
              <a:t>Vie scolaire ou étudiante</a:t>
            </a:r>
          </a:p>
          <a:p>
            <a:pPr>
              <a:lnSpc>
                <a:spcPct val="80000"/>
              </a:lnSpc>
              <a:buFont typeface="Courier New"/>
              <a:buChar char="o"/>
            </a:pPr>
            <a:r>
              <a:rPr lang="fr-FR" sz="2000" b="0" dirty="0"/>
              <a:t>Votre vie professionnelle</a:t>
            </a:r>
          </a:p>
          <a:p>
            <a:pPr marL="0" indent="0">
              <a:lnSpc>
                <a:spcPct val="80000"/>
              </a:lnSpc>
              <a:buNone/>
            </a:pPr>
            <a:endParaRPr lang="fr-FR" sz="2000" b="0" dirty="0"/>
          </a:p>
          <a:p>
            <a:pPr>
              <a:lnSpc>
                <a:spcPct val="80000"/>
              </a:lnSpc>
            </a:pPr>
            <a:r>
              <a:rPr lang="fr-FR" sz="2000" b="0" dirty="0"/>
              <a:t>Une 4</a:t>
            </a:r>
            <a:r>
              <a:rPr lang="fr-FR" sz="2000" b="0" baseline="30000" dirty="0"/>
              <a:t>ème</a:t>
            </a:r>
            <a:r>
              <a:rPr lang="fr-FR" sz="2000" b="0" dirty="0"/>
              <a:t> partie (p.19-20) : vie de votre aidant familial, remplie et signée par l’aidant (ou les aidants)</a:t>
            </a:r>
          </a:p>
          <a:p>
            <a:pPr marL="0" indent="0">
              <a:lnSpc>
                <a:spcPct val="80000"/>
              </a:lnSpc>
              <a:buNone/>
            </a:pPr>
            <a:endParaRPr lang="fr-FR" sz="2000" b="0" dirty="0"/>
          </a:p>
          <a:p>
            <a:pPr>
              <a:lnSpc>
                <a:spcPct val="80000"/>
              </a:lnSpc>
            </a:pPr>
            <a:endParaRPr lang="fr-FR" sz="2000" dirty="0"/>
          </a:p>
          <a:p>
            <a:pPr>
              <a:lnSpc>
                <a:spcPct val="80000"/>
              </a:lnSpc>
            </a:pPr>
            <a:endParaRPr lang="fr-FR" sz="2000" dirty="0"/>
          </a:p>
          <a:p>
            <a:pPr>
              <a:lnSpc>
                <a:spcPct val="80000"/>
              </a:lnSpc>
            </a:pPr>
            <a:r>
              <a:rPr lang="fr-FR" sz="2000" dirty="0"/>
              <a:t>Nécessité parfois d’accompagner la personne handicapée  à formuler sa demande, ses besoins et attentes !</a:t>
            </a:r>
          </a:p>
        </p:txBody>
      </p:sp>
      <p:sp>
        <p:nvSpPr>
          <p:cNvPr id="2" name="Bulle ronde 1"/>
          <p:cNvSpPr/>
          <p:nvPr/>
        </p:nvSpPr>
        <p:spPr>
          <a:xfrm>
            <a:off x="971600" y="4869160"/>
            <a:ext cx="1872208" cy="6480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Attention</a:t>
            </a:r>
          </a:p>
        </p:txBody>
      </p:sp>
      <p:sp>
        <p:nvSpPr>
          <p:cNvPr id="3" name="Espace réservé du numéro de diapositive 2"/>
          <p:cNvSpPr>
            <a:spLocks noGrp="1"/>
          </p:cNvSpPr>
          <p:nvPr>
            <p:ph type="sldNum" sz="quarter" idx="12"/>
          </p:nvPr>
        </p:nvSpPr>
        <p:spPr/>
        <p:txBody>
          <a:bodyPr/>
          <a:lstStyle/>
          <a:p>
            <a:fld id="{C8100989-B75F-4602-84D8-19856CD6A586}" type="slidenum">
              <a:rPr lang="fr-FR" smtClean="0"/>
              <a:pPr/>
              <a:t>63</a:t>
            </a:fld>
            <a:endParaRPr lang="fr-FR" dirty="0"/>
          </a:p>
        </p:txBody>
      </p:sp>
    </p:spTree>
    <p:extLst>
      <p:ext uri="{BB962C8B-B14F-4D97-AF65-F5344CB8AC3E}">
        <p14:creationId xmlns:p14="http://schemas.microsoft.com/office/powerpoint/2010/main" val="709137954"/>
      </p:ext>
    </p:extLst>
  </p:cSld>
  <p:clrMapOvr>
    <a:masterClrMapping/>
  </p:clrMapOvr>
  <p:transition spd="slow">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fld id="{00000000-1234-1234-1234-123412341234}" type="slidenum">
              <a:rPr lang="fr-FR" smtClean="0"/>
              <a:pPr/>
              <a:t>64</a:t>
            </a:fld>
            <a:endParaRPr lang="fr-FR"/>
          </a:p>
        </p:txBody>
      </p:sp>
      <p:pic>
        <p:nvPicPr>
          <p:cNvPr id="3" name="Image 2"/>
          <p:cNvPicPr>
            <a:picLocks noChangeAspect="1"/>
          </p:cNvPicPr>
          <p:nvPr/>
        </p:nvPicPr>
        <p:blipFill>
          <a:blip r:embed="rId2"/>
          <a:stretch>
            <a:fillRect/>
          </a:stretch>
        </p:blipFill>
        <p:spPr>
          <a:xfrm>
            <a:off x="800100" y="980728"/>
            <a:ext cx="7543800" cy="5256584"/>
          </a:xfrm>
          <a:prstGeom prst="rect">
            <a:avLst/>
          </a:prstGeom>
        </p:spPr>
      </p:pic>
    </p:spTree>
    <p:extLst>
      <p:ext uri="{BB962C8B-B14F-4D97-AF65-F5344CB8AC3E}">
        <p14:creationId xmlns:p14="http://schemas.microsoft.com/office/powerpoint/2010/main" val="1524526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fld id="{00000000-1234-1234-1234-123412341234}" type="slidenum">
              <a:rPr lang="fr-FR" smtClean="0"/>
              <a:pPr/>
              <a:t>65</a:t>
            </a:fld>
            <a:endParaRPr lang="fr-FR"/>
          </a:p>
        </p:txBody>
      </p:sp>
      <p:pic>
        <p:nvPicPr>
          <p:cNvPr id="3" name="Image 2"/>
          <p:cNvPicPr>
            <a:picLocks noChangeAspect="1"/>
          </p:cNvPicPr>
          <p:nvPr/>
        </p:nvPicPr>
        <p:blipFill>
          <a:blip r:embed="rId2"/>
          <a:stretch>
            <a:fillRect/>
          </a:stretch>
        </p:blipFill>
        <p:spPr>
          <a:xfrm>
            <a:off x="1016000" y="1130300"/>
            <a:ext cx="7099300" cy="4584700"/>
          </a:xfrm>
          <a:prstGeom prst="rect">
            <a:avLst/>
          </a:prstGeom>
        </p:spPr>
      </p:pic>
    </p:spTree>
    <p:extLst>
      <p:ext uri="{BB962C8B-B14F-4D97-AF65-F5344CB8AC3E}">
        <p14:creationId xmlns:p14="http://schemas.microsoft.com/office/powerpoint/2010/main" val="4262094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1" name="Rectangle 5"/>
          <p:cNvSpPr>
            <a:spLocks noGrp="1" noChangeArrowheads="1"/>
          </p:cNvSpPr>
          <p:nvPr>
            <p:ph type="title"/>
          </p:nvPr>
        </p:nvSpPr>
        <p:spPr/>
        <p:txBody>
          <a:bodyPr/>
          <a:lstStyle/>
          <a:p>
            <a:r>
              <a:rPr lang="fr-FR" dirty="0">
                <a:solidFill>
                  <a:srgbClr val="558ED5"/>
                </a:solidFill>
              </a:rPr>
              <a:t>Le certificat médical CERFA obligatoire</a:t>
            </a:r>
          </a:p>
        </p:txBody>
      </p:sp>
      <p:pic>
        <p:nvPicPr>
          <p:cNvPr id="2" name="Image 1" descr="capturecertificat_medic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535" y="1340769"/>
            <a:ext cx="5632583" cy="4248472"/>
          </a:xfrm>
          <a:prstGeom prst="rect">
            <a:avLst/>
          </a:prstGeom>
        </p:spPr>
      </p:pic>
      <p:sp>
        <p:nvSpPr>
          <p:cNvPr id="3" name="Espace réservé du numéro de diapositive 2"/>
          <p:cNvSpPr>
            <a:spLocks noGrp="1"/>
          </p:cNvSpPr>
          <p:nvPr>
            <p:ph type="sldNum" sz="quarter" idx="12"/>
          </p:nvPr>
        </p:nvSpPr>
        <p:spPr/>
        <p:txBody>
          <a:bodyPr/>
          <a:lstStyle/>
          <a:p>
            <a:fld id="{C8100989-B75F-4602-84D8-19856CD6A586}" type="slidenum">
              <a:rPr lang="fr-FR" smtClean="0"/>
              <a:pPr/>
              <a:t>66</a:t>
            </a:fld>
            <a:endParaRPr lang="fr-FR" dirty="0"/>
          </a:p>
        </p:txBody>
      </p:sp>
    </p:spTree>
    <p:extLst>
      <p:ext uri="{BB962C8B-B14F-4D97-AF65-F5344CB8AC3E}">
        <p14:creationId xmlns:p14="http://schemas.microsoft.com/office/powerpoint/2010/main" val="503417098"/>
      </p:ext>
    </p:extLst>
  </p:cSld>
  <p:clrMapOvr>
    <a:masterClrMapping/>
  </p:clrMapOvr>
  <p:transition spd="slow">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1" name="Rectangle 5"/>
          <p:cNvSpPr>
            <a:spLocks noGrp="1" noChangeArrowheads="1"/>
          </p:cNvSpPr>
          <p:nvPr>
            <p:ph type="title"/>
          </p:nvPr>
        </p:nvSpPr>
        <p:spPr/>
        <p:txBody>
          <a:bodyPr/>
          <a:lstStyle/>
          <a:p>
            <a:r>
              <a:rPr lang="fr-FR" dirty="0">
                <a:solidFill>
                  <a:srgbClr val="558ED5"/>
                </a:solidFill>
              </a:rPr>
              <a:t>Le certificat médical</a:t>
            </a:r>
          </a:p>
        </p:txBody>
      </p:sp>
      <p:sp>
        <p:nvSpPr>
          <p:cNvPr id="444423" name="Rectangle 7"/>
          <p:cNvSpPr>
            <a:spLocks noGrp="1" noChangeArrowheads="1"/>
          </p:cNvSpPr>
          <p:nvPr>
            <p:ph type="body" idx="1"/>
          </p:nvPr>
        </p:nvSpPr>
        <p:spPr/>
        <p:txBody>
          <a:bodyPr>
            <a:normAutofit lnSpcReduction="10000"/>
          </a:bodyPr>
          <a:lstStyle/>
          <a:p>
            <a:pPr>
              <a:lnSpc>
                <a:spcPct val="80000"/>
              </a:lnSpc>
            </a:pPr>
            <a:r>
              <a:rPr lang="fr-FR" sz="2000" b="0" dirty="0"/>
              <a:t>Arrêté du 5 mai 2017. N° CERFA 15695*01</a:t>
            </a:r>
          </a:p>
          <a:p>
            <a:pPr>
              <a:lnSpc>
                <a:spcPct val="80000"/>
              </a:lnSpc>
            </a:pPr>
            <a:r>
              <a:rPr lang="fr-FR" sz="2000" b="0" dirty="0"/>
              <a:t>Daté de moins de 1 an, obligatoire, rempli par généraliste ou spécialiste</a:t>
            </a:r>
          </a:p>
          <a:p>
            <a:pPr>
              <a:lnSpc>
                <a:spcPct val="80000"/>
              </a:lnSpc>
            </a:pPr>
            <a:r>
              <a:rPr lang="fr-FR" sz="2000" b="0" dirty="0"/>
              <a:t>CM et sa notice explicative téléchargeables sur le site de la CNSA</a:t>
            </a:r>
          </a:p>
          <a:p>
            <a:pPr marL="0" indent="0">
              <a:lnSpc>
                <a:spcPct val="80000"/>
              </a:lnSpc>
              <a:buNone/>
            </a:pPr>
            <a:endParaRPr lang="fr-FR" sz="2000" b="0" dirty="0"/>
          </a:p>
          <a:p>
            <a:pPr>
              <a:lnSpc>
                <a:spcPct val="80000"/>
              </a:lnSpc>
            </a:pPr>
            <a:r>
              <a:rPr lang="fr-FR" sz="2000" b="0" dirty="0"/>
              <a:t>2 grandes parties</a:t>
            </a:r>
          </a:p>
          <a:p>
            <a:pPr>
              <a:lnSpc>
                <a:spcPct val="80000"/>
              </a:lnSpc>
              <a:buFont typeface="Courier New"/>
              <a:buChar char="o"/>
            </a:pPr>
            <a:r>
              <a:rPr lang="fr-FR" sz="2000" b="0" dirty="0"/>
              <a:t>La pathologie (détailler les troubles, les symptômes)</a:t>
            </a:r>
          </a:p>
          <a:p>
            <a:pPr>
              <a:lnSpc>
                <a:spcPct val="80000"/>
              </a:lnSpc>
              <a:buFont typeface="Courier New"/>
              <a:buChar char="o"/>
            </a:pPr>
            <a:r>
              <a:rPr lang="fr-FR" sz="2000" b="0" dirty="0"/>
              <a:t>Les retentissements fonctionnels et/ou relationnels de la pathologie : bien prendre en compte les besoins de stimulation, d’incitation, d’accompagnement pour cocher la grille d’appréciation des difficultés.</a:t>
            </a:r>
          </a:p>
          <a:p>
            <a:pPr marL="0" indent="0">
              <a:lnSpc>
                <a:spcPct val="80000"/>
              </a:lnSpc>
              <a:buNone/>
            </a:pPr>
            <a:r>
              <a:rPr lang="fr-FR" sz="2000" b="0" dirty="0"/>
              <a:t>Attention au remplissage de cette partie sur les retentissements !</a:t>
            </a:r>
          </a:p>
          <a:p>
            <a:pPr>
              <a:lnSpc>
                <a:spcPct val="80000"/>
              </a:lnSpc>
              <a:buFont typeface="Courier New"/>
              <a:buChar char="o"/>
            </a:pPr>
            <a:endParaRPr lang="fr-FR" sz="2000" b="0" dirty="0"/>
          </a:p>
          <a:p>
            <a:pPr>
              <a:lnSpc>
                <a:spcPct val="80000"/>
              </a:lnSpc>
            </a:pPr>
            <a:r>
              <a:rPr lang="fr-FR" sz="2000" b="0" dirty="0"/>
              <a:t>Un volet spécifique relatif aux altérations des fonctions  mentales, cognitives et psychiques est finalisé. Il n’est pas obligatoire et peut être ajouté au dossier.</a:t>
            </a:r>
          </a:p>
          <a:p>
            <a:pPr marL="0" indent="0">
              <a:lnSpc>
                <a:spcPct val="80000"/>
              </a:lnSpc>
              <a:buNone/>
            </a:pPr>
            <a:r>
              <a:rPr lang="fr-FR" sz="2000" b="0" dirty="0"/>
              <a:t>      Il est accessible sur le site « mon parcours handicap » de la CNSA: </a:t>
            </a:r>
          </a:p>
          <a:p>
            <a:pPr marL="0" indent="0">
              <a:lnSpc>
                <a:spcPct val="80000"/>
              </a:lnSpc>
              <a:buNone/>
            </a:pPr>
            <a:endParaRPr lang="fr-FR" sz="2000" b="0" dirty="0"/>
          </a:p>
          <a:p>
            <a:pPr marL="0" indent="0">
              <a:lnSpc>
                <a:spcPct val="80000"/>
              </a:lnSpc>
              <a:buNone/>
            </a:pPr>
            <a:r>
              <a:rPr lang="fr-FR" sz="2000" b="0" dirty="0"/>
              <a:t> https://</a:t>
            </a:r>
            <a:r>
              <a:rPr lang="fr-FR" sz="2000" b="0" dirty="0" err="1"/>
              <a:t>www.monparcourshandicap.gouv.fr</a:t>
            </a:r>
            <a:r>
              <a:rPr lang="fr-FR" sz="2000" b="0" dirty="0"/>
              <a:t>/aides/le-depot-du-dossier-et-le-traitement-de-la-demande-par-la-maison-departementale-des-personnes</a:t>
            </a:r>
          </a:p>
          <a:p>
            <a:pPr marL="0" indent="0">
              <a:lnSpc>
                <a:spcPct val="80000"/>
              </a:lnSpc>
              <a:buNone/>
            </a:pPr>
            <a:endParaRPr lang="fr-FR" sz="2000" b="0" dirty="0"/>
          </a:p>
          <a:p>
            <a:pPr marL="0" indent="0">
              <a:lnSpc>
                <a:spcPct val="80000"/>
              </a:lnSpc>
              <a:buNone/>
            </a:pPr>
            <a:endParaRPr lang="fr-FR" sz="2000" b="0" dirty="0"/>
          </a:p>
          <a:p>
            <a:pPr marL="0" indent="0">
              <a:lnSpc>
                <a:spcPct val="80000"/>
              </a:lnSpc>
              <a:buNone/>
            </a:pPr>
            <a:endParaRPr lang="fr-FR" sz="2000" b="0" dirty="0"/>
          </a:p>
          <a:p>
            <a:pPr marL="0" indent="0">
              <a:lnSpc>
                <a:spcPct val="80000"/>
              </a:lnSpc>
              <a:buNone/>
            </a:pPr>
            <a:endParaRPr lang="fr-FR" sz="2000" b="0" dirty="0"/>
          </a:p>
          <a:p>
            <a:pPr marL="0" indent="0">
              <a:lnSpc>
                <a:spcPct val="80000"/>
              </a:lnSpc>
              <a:buNone/>
            </a:pPr>
            <a:endParaRPr lang="fr-FR" sz="2000" b="0" dirty="0"/>
          </a:p>
          <a:p>
            <a:pPr marL="0" indent="0">
              <a:lnSpc>
                <a:spcPct val="80000"/>
              </a:lnSpc>
              <a:buNone/>
            </a:pPr>
            <a:endParaRPr lang="fr-FR" sz="2000" b="0" dirty="0"/>
          </a:p>
          <a:p>
            <a:pPr marL="0" indent="0">
              <a:lnSpc>
                <a:spcPct val="80000"/>
              </a:lnSpc>
              <a:buNone/>
            </a:pPr>
            <a:endParaRPr lang="fr-FR" sz="2000" b="0" dirty="0"/>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67</a:t>
            </a:fld>
            <a:endParaRPr lang="fr-FR" dirty="0"/>
          </a:p>
        </p:txBody>
      </p:sp>
    </p:spTree>
    <p:extLst>
      <p:ext uri="{BB962C8B-B14F-4D97-AF65-F5344CB8AC3E}">
        <p14:creationId xmlns:p14="http://schemas.microsoft.com/office/powerpoint/2010/main" val="51949715"/>
      </p:ext>
    </p:extLst>
  </p:cSld>
  <p:clrMapOvr>
    <a:masterClrMapping/>
  </p:clrMapOvr>
  <p:transition spd="slow">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8100989-B75F-4602-84D8-19856CD6A586}" type="slidenum">
              <a:rPr lang="fr-FR" smtClean="0"/>
              <a:pPr/>
              <a:t>68</a:t>
            </a:fld>
            <a:endParaRPr lang="fr-FR" dirty="0"/>
          </a:p>
        </p:txBody>
      </p:sp>
      <p:pic>
        <p:nvPicPr>
          <p:cNvPr id="12" name="Image 11">
            <a:extLst>
              <a:ext uri="{FF2B5EF4-FFF2-40B4-BE49-F238E27FC236}">
                <a16:creationId xmlns:a16="http://schemas.microsoft.com/office/drawing/2014/main" id="{5EE94429-35BB-4CBB-EC0E-3E6B1EFD4AAB}"/>
              </a:ext>
            </a:extLst>
          </p:cNvPr>
          <p:cNvPicPr>
            <a:picLocks noChangeAspect="1"/>
          </p:cNvPicPr>
          <p:nvPr/>
        </p:nvPicPr>
        <p:blipFill>
          <a:blip r:embed="rId2"/>
          <a:stretch>
            <a:fillRect/>
          </a:stretch>
        </p:blipFill>
        <p:spPr>
          <a:xfrm>
            <a:off x="683568" y="1196751"/>
            <a:ext cx="7955394" cy="1263043"/>
          </a:xfrm>
          <a:prstGeom prst="rect">
            <a:avLst/>
          </a:prstGeom>
        </p:spPr>
      </p:pic>
      <p:pic>
        <p:nvPicPr>
          <p:cNvPr id="16" name="Image 15">
            <a:extLst>
              <a:ext uri="{FF2B5EF4-FFF2-40B4-BE49-F238E27FC236}">
                <a16:creationId xmlns:a16="http://schemas.microsoft.com/office/drawing/2014/main" id="{21F9E831-A272-EF18-2DCF-19EC827B5735}"/>
              </a:ext>
            </a:extLst>
          </p:cNvPr>
          <p:cNvPicPr>
            <a:picLocks noChangeAspect="1"/>
          </p:cNvPicPr>
          <p:nvPr/>
        </p:nvPicPr>
        <p:blipFill rotWithShape="1">
          <a:blip r:embed="rId3"/>
          <a:srcRect r="1176"/>
          <a:stretch/>
        </p:blipFill>
        <p:spPr>
          <a:xfrm>
            <a:off x="683568" y="2492896"/>
            <a:ext cx="7955396" cy="909246"/>
          </a:xfrm>
          <a:prstGeom prst="rect">
            <a:avLst/>
          </a:prstGeom>
        </p:spPr>
      </p:pic>
      <p:pic>
        <p:nvPicPr>
          <p:cNvPr id="17" name="Image 16">
            <a:extLst>
              <a:ext uri="{FF2B5EF4-FFF2-40B4-BE49-F238E27FC236}">
                <a16:creationId xmlns:a16="http://schemas.microsoft.com/office/drawing/2014/main" id="{0B12F070-2C44-9E69-239A-547A302318EF}"/>
              </a:ext>
            </a:extLst>
          </p:cNvPr>
          <p:cNvPicPr>
            <a:picLocks noChangeAspect="1"/>
          </p:cNvPicPr>
          <p:nvPr/>
        </p:nvPicPr>
        <p:blipFill rotWithShape="1">
          <a:blip r:embed="rId4"/>
          <a:srcRect l="2932" t="55648" r="15697" b="21253"/>
          <a:stretch/>
        </p:blipFill>
        <p:spPr>
          <a:xfrm>
            <a:off x="539552" y="3696130"/>
            <a:ext cx="7440527" cy="1584176"/>
          </a:xfrm>
          <a:prstGeom prst="rect">
            <a:avLst/>
          </a:prstGeom>
        </p:spPr>
      </p:pic>
    </p:spTree>
    <p:extLst>
      <p:ext uri="{BB962C8B-B14F-4D97-AF65-F5344CB8AC3E}">
        <p14:creationId xmlns:p14="http://schemas.microsoft.com/office/powerpoint/2010/main" val="4192073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44775" y="767036"/>
            <a:ext cx="2076200" cy="1124744"/>
          </a:xfrm>
        </p:spPr>
        <p:txBody>
          <a:bodyPr>
            <a:normAutofit fontScale="92500" lnSpcReduction="20000"/>
          </a:bodyPr>
          <a:lstStyle/>
          <a:p>
            <a:r>
              <a:rPr lang="fr-FR" dirty="0"/>
              <a:t>Le « triptyque »</a:t>
            </a:r>
          </a:p>
          <a:p>
            <a:r>
              <a:rPr lang="fr-FR" sz="1500" dirty="0">
                <a:highlight>
                  <a:srgbClr val="FFFF00"/>
                </a:highlight>
              </a:rPr>
              <a:t>(annexe 2 du guide troubles psychiques de la CNSA pp 139-144)</a:t>
            </a:r>
          </a:p>
        </p:txBody>
      </p:sp>
      <p:sp>
        <p:nvSpPr>
          <p:cNvPr id="3" name="Espace réservé du texte 2"/>
          <p:cNvSpPr>
            <a:spLocks noGrp="1"/>
          </p:cNvSpPr>
          <p:nvPr>
            <p:ph type="body" sz="quarter" idx="11"/>
          </p:nvPr>
        </p:nvSpPr>
        <p:spPr>
          <a:xfrm>
            <a:off x="344775" y="1916832"/>
            <a:ext cx="2581527" cy="4644190"/>
          </a:xfrm>
        </p:spPr>
        <p:txBody>
          <a:bodyPr/>
          <a:lstStyle/>
          <a:p>
            <a:pPr marL="285750" indent="-285750">
              <a:buClr>
                <a:srgbClr val="5AAB45"/>
              </a:buClr>
              <a:buFont typeface="Arial" panose="020B0604020202020204" pitchFamily="34" charset="0"/>
              <a:buChar char="•"/>
            </a:pPr>
            <a:r>
              <a:rPr lang="fr-FR" sz="1600" b="0" dirty="0"/>
              <a:t>Exemple de triptyque élaboré en 2011 dans les Yvelines par l’UNAFAM, la MDPH et le RPSM </a:t>
            </a:r>
          </a:p>
          <a:p>
            <a:pPr marL="285750" indent="-285750">
              <a:buClr>
                <a:srgbClr val="5AAB45"/>
              </a:buClr>
              <a:buFont typeface="Arial" panose="020B0604020202020204" pitchFamily="34" charset="0"/>
              <a:buChar char="•"/>
            </a:pPr>
            <a:r>
              <a:rPr lang="fr-FR" sz="1600" b="0" dirty="0"/>
              <a:t>Version remaniée en 2013 par la MDPH et l’UNAFAM de la Creuse</a:t>
            </a:r>
          </a:p>
          <a:p>
            <a:pPr marL="285750" indent="-285750">
              <a:buClr>
                <a:srgbClr val="5AAB45"/>
              </a:buClr>
              <a:buFont typeface="Arial" panose="020B0604020202020204" pitchFamily="34" charset="0"/>
              <a:buChar char="•"/>
            </a:pPr>
            <a:endParaRPr lang="fr-FR" sz="1600" b="0" dirty="0"/>
          </a:p>
          <a:p>
            <a:pPr marL="285750" indent="-285750">
              <a:buClr>
                <a:srgbClr val="5AAB45"/>
              </a:buClr>
              <a:buFont typeface="Arial" panose="020B0604020202020204" pitchFamily="34" charset="0"/>
              <a:buChar char="•"/>
            </a:pPr>
            <a:endParaRPr lang="fr-FR" sz="1600" b="0" dirty="0"/>
          </a:p>
          <a:p>
            <a:pPr marL="285750" indent="-285750">
              <a:buClr>
                <a:srgbClr val="5AAB45"/>
              </a:buClr>
              <a:buFont typeface="Arial Black" panose="020B0A04020102020204" pitchFamily="34" charset="0"/>
              <a:buChar char="►"/>
            </a:pPr>
            <a:r>
              <a:rPr lang="fr-FR" dirty="0"/>
              <a:t>Le document à renseigner par la personne</a:t>
            </a:r>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325" y="-18628"/>
            <a:ext cx="5881675" cy="6761747"/>
          </a:xfrm>
          <a:prstGeom prst="rect">
            <a:avLst/>
          </a:prstGeom>
        </p:spPr>
      </p:pic>
    </p:spTree>
    <p:extLst>
      <p:ext uri="{BB962C8B-B14F-4D97-AF65-F5344CB8AC3E}">
        <p14:creationId xmlns:p14="http://schemas.microsoft.com/office/powerpoint/2010/main" val="228895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75186-4D24-189E-54D3-95FD965984C4}"/>
              </a:ext>
            </a:extLst>
          </p:cNvPr>
          <p:cNvSpPr>
            <a:spLocks noGrp="1"/>
          </p:cNvSpPr>
          <p:nvPr>
            <p:ph type="title"/>
          </p:nvPr>
        </p:nvSpPr>
        <p:spPr/>
        <p:txBody>
          <a:bodyPr>
            <a:normAutofit/>
          </a:bodyPr>
          <a:lstStyle/>
          <a:p>
            <a:r>
              <a:rPr lang="fr-FR" sz="2400" dirty="0"/>
              <a:t>Définitions de la CIF qui fondent les pratiques</a:t>
            </a:r>
          </a:p>
        </p:txBody>
      </p:sp>
      <p:sp>
        <p:nvSpPr>
          <p:cNvPr id="3" name="Espace réservé du contenu 2">
            <a:extLst>
              <a:ext uri="{FF2B5EF4-FFF2-40B4-BE49-F238E27FC236}">
                <a16:creationId xmlns:a16="http://schemas.microsoft.com/office/drawing/2014/main" id="{99DCE274-98CA-355A-FE9D-0A130E08015C}"/>
              </a:ext>
            </a:extLst>
          </p:cNvPr>
          <p:cNvSpPr>
            <a:spLocks noGrp="1"/>
          </p:cNvSpPr>
          <p:nvPr>
            <p:ph idx="1"/>
          </p:nvPr>
        </p:nvSpPr>
        <p:spPr/>
        <p:txBody>
          <a:bodyPr>
            <a:normAutofit/>
          </a:bodyPr>
          <a:lstStyle/>
          <a:p>
            <a:pPr marL="0" indent="0">
              <a:buNone/>
            </a:pPr>
            <a:r>
              <a:rPr lang="fr-FR" sz="2000" b="0" dirty="0"/>
              <a:t>Dans le contexte de la santé :</a:t>
            </a:r>
          </a:p>
          <a:p>
            <a:pPr>
              <a:buFont typeface="Wingdings" pitchFamily="2" charset="2"/>
              <a:buChar char="ü"/>
            </a:pPr>
            <a:r>
              <a:rPr lang="fr-FR" sz="1900" dirty="0"/>
              <a:t> </a:t>
            </a:r>
            <a:r>
              <a:rPr lang="fr-FR" sz="1800" dirty="0"/>
              <a:t>Les fonctions</a:t>
            </a:r>
            <a:r>
              <a:rPr lang="fr-FR" sz="1800" b="0" dirty="0"/>
              <a:t> organiques désignent les fonctions physiologiques des systèmes organiques (y compris les fonctions psychologiques). »Organique » s’applique à l’organisme humain tout entier et à ce titre au cerveau</a:t>
            </a:r>
            <a:r>
              <a:rPr lang="fr-FR" sz="1800" dirty="0"/>
              <a:t>. Les fonctions mentales sont des fonctions organiques.</a:t>
            </a:r>
          </a:p>
          <a:p>
            <a:pPr marL="400050" lvl="1" indent="0">
              <a:buNone/>
            </a:pPr>
            <a:r>
              <a:rPr lang="fr-FR" sz="1800" b="0" dirty="0"/>
              <a:t> Les structures anatomiques sont les parties structurelles du corps, ( les organes, les membres et leurs composants</a:t>
            </a:r>
            <a:r>
              <a:rPr lang="fr-FR" sz="1500" b="0" dirty="0"/>
              <a:t>.)</a:t>
            </a:r>
          </a:p>
          <a:p>
            <a:pPr>
              <a:buFont typeface="Wingdings" pitchFamily="2" charset="2"/>
              <a:buChar char="ü"/>
            </a:pPr>
            <a:r>
              <a:rPr lang="fr-FR" sz="1800" dirty="0"/>
              <a:t>L’ activité</a:t>
            </a:r>
            <a:r>
              <a:rPr lang="fr-FR" sz="1800" b="0" dirty="0"/>
              <a:t> est l’exécution d’une tâche ou d’une action par une personne.</a:t>
            </a:r>
          </a:p>
          <a:p>
            <a:pPr marL="0" indent="0">
              <a:buNone/>
            </a:pPr>
            <a:r>
              <a:rPr lang="fr-FR" sz="1800" b="0" dirty="0"/>
              <a:t>       Elle constitue la perspective individuelle du fonctionnement.</a:t>
            </a:r>
          </a:p>
          <a:p>
            <a:pPr>
              <a:buFont typeface="Wingdings" pitchFamily="2" charset="2"/>
              <a:buChar char="ü"/>
            </a:pPr>
            <a:r>
              <a:rPr lang="fr-FR" sz="1800" b="0" dirty="0"/>
              <a:t> </a:t>
            </a:r>
            <a:r>
              <a:rPr lang="fr-FR" sz="1800" dirty="0"/>
              <a:t>La participation </a:t>
            </a:r>
            <a:r>
              <a:rPr lang="fr-FR" sz="1800" b="0" dirty="0"/>
              <a:t>désigne l’implication d’une personne dans une situation de vie réelle.</a:t>
            </a:r>
          </a:p>
          <a:p>
            <a:pPr marL="0" indent="0">
              <a:buNone/>
            </a:pPr>
            <a:r>
              <a:rPr lang="fr-FR" sz="1800" b="0" dirty="0"/>
              <a:t>        Elle constitue la perspective sociétale du fonctionnement.</a:t>
            </a:r>
          </a:p>
          <a:p>
            <a:pPr>
              <a:buFont typeface="Wingdings" pitchFamily="2" charset="2"/>
              <a:buChar char="ü"/>
            </a:pPr>
            <a:r>
              <a:rPr lang="fr-FR" sz="1800" dirty="0"/>
              <a:t>Les facteurs environnementaux </a:t>
            </a:r>
            <a:r>
              <a:rPr lang="fr-FR" sz="1800" b="0" dirty="0"/>
              <a:t>désignent tout le contexte de vie d’une personne, l’environnement physique, social  dans lequel elle mène sa vie ( le monde physique, les autres individus dans des relations différentes, les rôles, les attitudes, les valeurs, les systèmes et services sociaux, les politiques, règles et lois).</a:t>
            </a:r>
          </a:p>
        </p:txBody>
      </p:sp>
      <p:sp>
        <p:nvSpPr>
          <p:cNvPr id="4" name="Espace réservé de la date 3">
            <a:extLst>
              <a:ext uri="{FF2B5EF4-FFF2-40B4-BE49-F238E27FC236}">
                <a16:creationId xmlns:a16="http://schemas.microsoft.com/office/drawing/2014/main" id="{DAD636CA-B91A-66D6-ECC3-3D16E467AD92}"/>
              </a:ext>
            </a:extLst>
          </p:cNvPr>
          <p:cNvSpPr>
            <a:spLocks noGrp="1"/>
          </p:cNvSpPr>
          <p:nvPr>
            <p:ph type="dt" sz="half" idx="10"/>
          </p:nvPr>
        </p:nvSpPr>
        <p:spPr/>
        <p:txBody>
          <a:bodyPr/>
          <a:lstStyle/>
          <a:p>
            <a:r>
              <a:rPr lang="fr-FR"/>
              <a:t>2024</a:t>
            </a:r>
            <a:endParaRPr lang="fr-FR" dirty="0"/>
          </a:p>
        </p:txBody>
      </p:sp>
      <p:sp>
        <p:nvSpPr>
          <p:cNvPr id="5" name="Espace réservé du numéro de diapositive 4">
            <a:extLst>
              <a:ext uri="{FF2B5EF4-FFF2-40B4-BE49-F238E27FC236}">
                <a16:creationId xmlns:a16="http://schemas.microsoft.com/office/drawing/2014/main" id="{25F19646-42E0-5297-8230-AB03107F105A}"/>
              </a:ext>
            </a:extLst>
          </p:cNvPr>
          <p:cNvSpPr>
            <a:spLocks noGrp="1"/>
          </p:cNvSpPr>
          <p:nvPr>
            <p:ph type="sldNum" sz="quarter" idx="12"/>
          </p:nvPr>
        </p:nvSpPr>
        <p:spPr/>
        <p:txBody>
          <a:bodyPr/>
          <a:lstStyle/>
          <a:p>
            <a:fld id="{C8100989-B75F-4602-84D8-19856CD6A586}" type="slidenum">
              <a:rPr lang="fr-FR" smtClean="0"/>
              <a:pPr/>
              <a:t>7</a:t>
            </a:fld>
            <a:endParaRPr lang="fr-FR" dirty="0"/>
          </a:p>
        </p:txBody>
      </p:sp>
    </p:spTree>
    <p:extLst>
      <p:ext uri="{BB962C8B-B14F-4D97-AF65-F5344CB8AC3E}">
        <p14:creationId xmlns:p14="http://schemas.microsoft.com/office/powerpoint/2010/main" val="21607563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fld id="{00000000-1234-1234-1234-123412341234}" type="slidenum">
              <a:rPr lang="fr-FR" smtClean="0"/>
              <a:pPr/>
              <a:t>70</a:t>
            </a:fld>
            <a:endParaRPr lang="fr-F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684" y="0"/>
            <a:ext cx="6887578" cy="6533147"/>
          </a:xfrm>
          <a:prstGeom prst="rect">
            <a:avLst/>
          </a:prstGeom>
        </p:spPr>
      </p:pic>
      <p:sp>
        <p:nvSpPr>
          <p:cNvPr id="4" name="ZoneTexte 3"/>
          <p:cNvSpPr txBox="1"/>
          <p:nvPr/>
        </p:nvSpPr>
        <p:spPr>
          <a:xfrm>
            <a:off x="323528" y="1916832"/>
            <a:ext cx="1512168" cy="1200329"/>
          </a:xfrm>
          <a:prstGeom prst="rect">
            <a:avLst/>
          </a:prstGeom>
          <a:noFill/>
        </p:spPr>
        <p:txBody>
          <a:bodyPr wrap="square" rtlCol="0">
            <a:spAutoFit/>
          </a:bodyPr>
          <a:lstStyle/>
          <a:p>
            <a:r>
              <a:rPr lang="fr-FR" dirty="0"/>
              <a:t>document à renseigner par l’entourage</a:t>
            </a:r>
          </a:p>
        </p:txBody>
      </p:sp>
    </p:spTree>
    <p:extLst>
      <p:ext uri="{BB962C8B-B14F-4D97-AF65-F5344CB8AC3E}">
        <p14:creationId xmlns:p14="http://schemas.microsoft.com/office/powerpoint/2010/main" val="2842719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fld id="{00000000-1234-1234-1234-123412341234}" type="slidenum">
              <a:rPr lang="fr-FR" smtClean="0"/>
              <a:pPr/>
              <a:t>71</a:t>
            </a:fld>
            <a:endParaRPr lang="fr-FR"/>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916" y="192125"/>
            <a:ext cx="6509084" cy="6220706"/>
          </a:xfrm>
          <a:prstGeom prst="rect">
            <a:avLst/>
          </a:prstGeom>
        </p:spPr>
      </p:pic>
      <p:sp>
        <p:nvSpPr>
          <p:cNvPr id="4" name="ZoneTexte 3"/>
          <p:cNvSpPr txBox="1"/>
          <p:nvPr/>
        </p:nvSpPr>
        <p:spPr>
          <a:xfrm>
            <a:off x="179512" y="1412776"/>
            <a:ext cx="2160240" cy="923330"/>
          </a:xfrm>
          <a:prstGeom prst="rect">
            <a:avLst/>
          </a:prstGeom>
          <a:noFill/>
        </p:spPr>
        <p:txBody>
          <a:bodyPr wrap="square" rtlCol="0">
            <a:spAutoFit/>
          </a:bodyPr>
          <a:lstStyle/>
          <a:p>
            <a:r>
              <a:rPr lang="fr-FR" dirty="0"/>
              <a:t>Document à renseigner par l’équipe soignante</a:t>
            </a:r>
          </a:p>
        </p:txBody>
      </p:sp>
    </p:spTree>
    <p:extLst>
      <p:ext uri="{BB962C8B-B14F-4D97-AF65-F5344CB8AC3E}">
        <p14:creationId xmlns:p14="http://schemas.microsoft.com/office/powerpoint/2010/main" val="3668568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B9BFA1-A1FF-0E5B-7333-D3277EEC9B81}"/>
              </a:ext>
            </a:extLst>
          </p:cNvPr>
          <p:cNvSpPr>
            <a:spLocks noGrp="1"/>
          </p:cNvSpPr>
          <p:nvPr>
            <p:ph type="title"/>
          </p:nvPr>
        </p:nvSpPr>
        <p:spPr/>
        <p:txBody>
          <a:bodyPr/>
          <a:lstStyle/>
          <a:p>
            <a:r>
              <a:rPr lang="fr-FR" dirty="0"/>
              <a:t>Questionnaire complémentaire : excellent support</a:t>
            </a:r>
          </a:p>
        </p:txBody>
      </p:sp>
      <p:sp>
        <p:nvSpPr>
          <p:cNvPr id="3" name="Espace réservé du contenu 2">
            <a:extLst>
              <a:ext uri="{FF2B5EF4-FFF2-40B4-BE49-F238E27FC236}">
                <a16:creationId xmlns:a16="http://schemas.microsoft.com/office/drawing/2014/main" id="{FB7E2181-2B3A-8FF1-73A9-A5D6BCA73989}"/>
              </a:ext>
            </a:extLst>
          </p:cNvPr>
          <p:cNvSpPr>
            <a:spLocks noGrp="1"/>
          </p:cNvSpPr>
          <p:nvPr>
            <p:ph idx="1"/>
          </p:nvPr>
        </p:nvSpPr>
        <p:spPr/>
        <p:txBody>
          <a:bodyPr>
            <a:normAutofit fontScale="92500"/>
          </a:bodyPr>
          <a:lstStyle/>
          <a:p>
            <a:pPr marL="0" indent="0">
              <a:buNone/>
            </a:pPr>
            <a:r>
              <a:rPr lang="fr-FR" b="0" dirty="0"/>
              <a:t>Il est en deux parties :</a:t>
            </a:r>
          </a:p>
          <a:p>
            <a:pPr>
              <a:buFont typeface="Wingdings" pitchFamily="2" charset="2"/>
              <a:buChar char="ü"/>
            </a:pPr>
            <a:r>
              <a:rPr lang="fr-FR" b="0" dirty="0"/>
              <a:t>Partie médicale, pour mieux décrire les fonctions altérées  (attention, mémoire, langage, fonctions exécutives, cognition sociale, métacognition…), les manifestations cliniques associées (troubles anxieux, sommeil, comportements etc...) et leur retentissement.</a:t>
            </a:r>
          </a:p>
          <a:p>
            <a:pPr>
              <a:buFont typeface="Wingdings" pitchFamily="2" charset="2"/>
              <a:buChar char="ü"/>
            </a:pPr>
            <a:r>
              <a:rPr lang="fr-FR" b="0" dirty="0"/>
              <a:t>Les retentissements dans la vie quotidienne à utiliser par la personne et son entourage pour décrire les difficultés à réaliser des activités.</a:t>
            </a:r>
          </a:p>
          <a:p>
            <a:pPr marL="0" indent="0">
              <a:buNone/>
            </a:pPr>
            <a:r>
              <a:rPr lang="fr-FR" b="0" dirty="0"/>
              <a:t>Ce questionnaire complémentaire  pour les handicaps liés à des altérations des fonctions mentales, cognitives, psychiques n’est pas obligatoire. C’est un support essentiel pour aider à remplir correctement tout dossier de demande à la MDPH.</a:t>
            </a:r>
          </a:p>
          <a:p>
            <a:pPr marL="0" indent="0">
              <a:buNone/>
            </a:pPr>
            <a:r>
              <a:rPr lang="fr-FR" b="0" dirty="0"/>
              <a:t>Il est accessible sur le site « mon parcours handicap » de la CNSA: </a:t>
            </a:r>
          </a:p>
          <a:p>
            <a:r>
              <a:rPr lang="fr-FR" b="0" i="0" u="none" strike="noStrike" dirty="0">
                <a:solidFill>
                  <a:srgbClr val="000000"/>
                </a:solidFill>
                <a:effectLst/>
                <a:latin typeface="Aptos" panose="020B0004020202020204" pitchFamily="34" charset="0"/>
              </a:rPr>
              <a:t> </a:t>
            </a:r>
            <a:r>
              <a:rPr lang="fr-FR" b="0" i="0" dirty="0">
                <a:effectLst/>
                <a:latin typeface="Aptos" panose="020B0004020202020204" pitchFamily="34" charset="0"/>
                <a:hlinkClick r:id="rId2"/>
              </a:rPr>
              <a:t>https://www.monparcourshandicap.gouv.fr/aides/le-depot-du-dossier-et-le-traitement-de-la-demande-par-la-maison-departementale-des-personnes</a:t>
            </a:r>
            <a:endParaRPr lang="fr-FR" b="0" dirty="0"/>
          </a:p>
          <a:p>
            <a:endParaRPr lang="fr-FR" dirty="0"/>
          </a:p>
          <a:p>
            <a:endParaRPr lang="fr-FR" dirty="0"/>
          </a:p>
          <a:p>
            <a:endParaRPr lang="fr-FR" dirty="0"/>
          </a:p>
          <a:p>
            <a:endParaRPr lang="fr-FR" dirty="0"/>
          </a:p>
        </p:txBody>
      </p:sp>
      <p:sp>
        <p:nvSpPr>
          <p:cNvPr id="4" name="Espace réservé de la date 3">
            <a:extLst>
              <a:ext uri="{FF2B5EF4-FFF2-40B4-BE49-F238E27FC236}">
                <a16:creationId xmlns:a16="http://schemas.microsoft.com/office/drawing/2014/main" id="{88760770-7212-8A50-095A-8EE65E30F64D}"/>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A71DCCDD-F2EE-BF9C-9170-8E4BB3FF34F5}"/>
              </a:ext>
            </a:extLst>
          </p:cNvPr>
          <p:cNvSpPr>
            <a:spLocks noGrp="1"/>
          </p:cNvSpPr>
          <p:nvPr>
            <p:ph type="sldNum" sz="quarter" idx="12"/>
          </p:nvPr>
        </p:nvSpPr>
        <p:spPr/>
        <p:txBody>
          <a:bodyPr/>
          <a:lstStyle/>
          <a:p>
            <a:fld id="{C8100989-B75F-4602-84D8-19856CD6A586}" type="slidenum">
              <a:rPr lang="fr-FR" smtClean="0"/>
              <a:pPr/>
              <a:t>72</a:t>
            </a:fld>
            <a:endParaRPr lang="fr-FR" dirty="0"/>
          </a:p>
        </p:txBody>
      </p:sp>
    </p:spTree>
    <p:extLst>
      <p:ext uri="{BB962C8B-B14F-4D97-AF65-F5344CB8AC3E}">
        <p14:creationId xmlns:p14="http://schemas.microsoft.com/office/powerpoint/2010/main" val="38615091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415583C-BA2B-D88A-7555-FC49FC5FC138}"/>
              </a:ext>
            </a:extLst>
          </p:cNvPr>
          <p:cNvSpPr>
            <a:spLocks noGrp="1"/>
          </p:cNvSpPr>
          <p:nvPr>
            <p:ph type="sldNum" idx="12"/>
          </p:nvPr>
        </p:nvSpPr>
        <p:spPr/>
        <p:txBody>
          <a:bodyPr/>
          <a:lstStyle/>
          <a:p>
            <a:fld id="{00000000-1234-1234-1234-123412341234}" type="slidenum">
              <a:rPr lang="fr-FR" smtClean="0"/>
              <a:pPr/>
              <a:t>73</a:t>
            </a:fld>
            <a:endParaRPr lang="fr-FR"/>
          </a:p>
        </p:txBody>
      </p:sp>
      <p:sp>
        <p:nvSpPr>
          <p:cNvPr id="3" name="ZoneTexte 2">
            <a:extLst>
              <a:ext uri="{FF2B5EF4-FFF2-40B4-BE49-F238E27FC236}">
                <a16:creationId xmlns:a16="http://schemas.microsoft.com/office/drawing/2014/main" id="{3AEBF016-5DCB-247F-0D60-1A5FFC58A9D7}"/>
              </a:ext>
            </a:extLst>
          </p:cNvPr>
          <p:cNvSpPr txBox="1"/>
          <p:nvPr/>
        </p:nvSpPr>
        <p:spPr>
          <a:xfrm>
            <a:off x="1041400" y="2247900"/>
            <a:ext cx="184731" cy="369332"/>
          </a:xfrm>
          <a:prstGeom prst="rect">
            <a:avLst/>
          </a:prstGeom>
          <a:noFill/>
        </p:spPr>
        <p:txBody>
          <a:bodyPr wrap="none" rtlCol="0">
            <a:spAutoFit/>
          </a:bodyPr>
          <a:lstStyle/>
          <a:p>
            <a:endParaRPr lang="fr-FR" dirty="0"/>
          </a:p>
        </p:txBody>
      </p:sp>
      <p:pic>
        <p:nvPicPr>
          <p:cNvPr id="1026" name="Picture 2">
            <a:extLst>
              <a:ext uri="{FF2B5EF4-FFF2-40B4-BE49-F238E27FC236}">
                <a16:creationId xmlns:a16="http://schemas.microsoft.com/office/drawing/2014/main" id="{11DF994B-BD99-8C33-6774-239564D0D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307157"/>
            <a:ext cx="3810000" cy="53848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8C844CE-3E06-B6DB-9D08-7C28952BA350}"/>
              </a:ext>
            </a:extLst>
          </p:cNvPr>
          <p:cNvSpPr txBox="1"/>
          <p:nvPr/>
        </p:nvSpPr>
        <p:spPr>
          <a:xfrm>
            <a:off x="0" y="609265"/>
            <a:ext cx="8681607" cy="615553"/>
          </a:xfrm>
          <a:prstGeom prst="rect">
            <a:avLst/>
          </a:prstGeom>
          <a:noFill/>
        </p:spPr>
        <p:txBody>
          <a:bodyPr wrap="none" rtlCol="0">
            <a:spAutoFit/>
          </a:bodyPr>
          <a:lstStyle/>
          <a:p>
            <a:r>
              <a:rPr lang="fr-FR" sz="2000" dirty="0">
                <a:highlight>
                  <a:srgbClr val="FFFF00"/>
                </a:highlight>
              </a:rPr>
              <a:t>Guide d’aide à télécharger sur les sites de l’</a:t>
            </a:r>
            <a:r>
              <a:rPr lang="fr-FR" sz="2000" dirty="0" err="1">
                <a:highlight>
                  <a:srgbClr val="FFFF00"/>
                </a:highlight>
              </a:rPr>
              <a:t>Unafam</a:t>
            </a:r>
            <a:r>
              <a:rPr lang="fr-FR" sz="2000" dirty="0">
                <a:highlight>
                  <a:srgbClr val="FFFF00"/>
                </a:highlight>
              </a:rPr>
              <a:t> et de </a:t>
            </a:r>
            <a:r>
              <a:rPr lang="fr-FR" sz="2000" dirty="0" err="1">
                <a:highlight>
                  <a:srgbClr val="FFFF00"/>
                </a:highlight>
              </a:rPr>
              <a:t>Handéo</a:t>
            </a:r>
            <a:endParaRPr lang="fr-FR" sz="2000" dirty="0">
              <a:highlight>
                <a:srgbClr val="FFFF00"/>
              </a:highlight>
            </a:endParaRPr>
          </a:p>
          <a:p>
            <a:r>
              <a:rPr lang="fr-FR" sz="1400" dirty="0"/>
              <a:t>https://</a:t>
            </a:r>
            <a:r>
              <a:rPr lang="fr-FR" sz="1400" dirty="0" err="1"/>
              <a:t>www.unafam.org</a:t>
            </a:r>
            <a:r>
              <a:rPr lang="fr-FR" sz="1400" dirty="0"/>
              <a:t>/troubles-et-handicap-psy/ressources-et-aides/la-prestation-de-compensation-du-handicap</a:t>
            </a:r>
          </a:p>
        </p:txBody>
      </p:sp>
    </p:spTree>
    <p:extLst>
      <p:ext uri="{BB962C8B-B14F-4D97-AF65-F5344CB8AC3E}">
        <p14:creationId xmlns:p14="http://schemas.microsoft.com/office/powerpoint/2010/main" val="3377620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C6585DF-4F8B-F610-991D-AB0FC00ECEFD}"/>
              </a:ext>
            </a:extLst>
          </p:cNvPr>
          <p:cNvSpPr>
            <a:spLocks noGrp="1"/>
          </p:cNvSpPr>
          <p:nvPr>
            <p:ph type="sldNum" idx="12"/>
          </p:nvPr>
        </p:nvSpPr>
        <p:spPr/>
        <p:txBody>
          <a:bodyPr/>
          <a:lstStyle/>
          <a:p>
            <a:fld id="{00000000-1234-1234-1234-123412341234}" type="slidenum">
              <a:rPr lang="fr-FR" smtClean="0"/>
              <a:pPr/>
              <a:t>74</a:t>
            </a:fld>
            <a:endParaRPr lang="fr-FR"/>
          </a:p>
        </p:txBody>
      </p:sp>
      <p:pic>
        <p:nvPicPr>
          <p:cNvPr id="5" name="Image 4">
            <a:extLst>
              <a:ext uri="{FF2B5EF4-FFF2-40B4-BE49-F238E27FC236}">
                <a16:creationId xmlns:a16="http://schemas.microsoft.com/office/drawing/2014/main" id="{72EA60AE-C116-2F55-BD19-3ABB85237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435" y="624940"/>
            <a:ext cx="4310251" cy="6096536"/>
          </a:xfrm>
          <a:prstGeom prst="rect">
            <a:avLst/>
          </a:prstGeom>
        </p:spPr>
      </p:pic>
      <p:sp>
        <p:nvSpPr>
          <p:cNvPr id="4" name="ZoneTexte 3">
            <a:extLst>
              <a:ext uri="{FF2B5EF4-FFF2-40B4-BE49-F238E27FC236}">
                <a16:creationId xmlns:a16="http://schemas.microsoft.com/office/drawing/2014/main" id="{79FAE85C-6DF6-CD81-4855-8644D9DD959A}"/>
              </a:ext>
            </a:extLst>
          </p:cNvPr>
          <p:cNvSpPr txBox="1"/>
          <p:nvPr/>
        </p:nvSpPr>
        <p:spPr>
          <a:xfrm>
            <a:off x="753762" y="1412776"/>
            <a:ext cx="2450086" cy="1754326"/>
          </a:xfrm>
          <a:prstGeom prst="rect">
            <a:avLst/>
          </a:prstGeom>
          <a:noFill/>
        </p:spPr>
        <p:txBody>
          <a:bodyPr wrap="square" rtlCol="0">
            <a:spAutoFit/>
          </a:bodyPr>
          <a:lstStyle/>
          <a:p>
            <a:r>
              <a:rPr lang="fr-FR" dirty="0"/>
              <a:t>Fiche de recueil d’informations</a:t>
            </a:r>
          </a:p>
          <a:p>
            <a:endParaRPr lang="fr-FR" dirty="0"/>
          </a:p>
          <a:p>
            <a:r>
              <a:rPr lang="fr-FR" dirty="0"/>
              <a:t>A télécharger sur les sites de l’</a:t>
            </a:r>
            <a:r>
              <a:rPr lang="fr-FR" dirty="0" err="1"/>
              <a:t>Unafam</a:t>
            </a:r>
            <a:r>
              <a:rPr lang="fr-FR" dirty="0"/>
              <a:t> et de</a:t>
            </a:r>
          </a:p>
          <a:p>
            <a:r>
              <a:rPr lang="fr-FR" dirty="0" err="1"/>
              <a:t>Handéo</a:t>
            </a:r>
            <a:endParaRPr lang="fr-FR" dirty="0"/>
          </a:p>
        </p:txBody>
      </p:sp>
    </p:spTree>
    <p:extLst>
      <p:ext uri="{BB962C8B-B14F-4D97-AF65-F5344CB8AC3E}">
        <p14:creationId xmlns:p14="http://schemas.microsoft.com/office/powerpoint/2010/main" val="34006659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a:bodyPr>
          <a:lstStyle/>
          <a:p>
            <a:r>
              <a:rPr lang="fr-FR" b="0" dirty="0">
                <a:latin typeface="Impact" panose="020B0806030902050204" pitchFamily="34" charset="0"/>
              </a:rPr>
              <a:t>Les Recours</a:t>
            </a:r>
          </a:p>
        </p:txBody>
      </p:sp>
      <p:sp>
        <p:nvSpPr>
          <p:cNvPr id="14" name="Espace réservé du contenu 13"/>
          <p:cNvSpPr>
            <a:spLocks noGrp="1"/>
          </p:cNvSpPr>
          <p:nvPr>
            <p:ph idx="1"/>
          </p:nvPr>
        </p:nvSpPr>
        <p:spPr>
          <a:xfrm>
            <a:off x="611560" y="1340768"/>
            <a:ext cx="8373616" cy="4248472"/>
          </a:xfrm>
          <a:solidFill>
            <a:srgbClr val="FFFF00"/>
          </a:solidFill>
        </p:spPr>
        <p:txBody>
          <a:bodyPr>
            <a:normAutofit fontScale="70000" lnSpcReduction="20000"/>
          </a:bodyPr>
          <a:lstStyle/>
          <a:p>
            <a:pPr marL="0" indent="0">
              <a:buNone/>
            </a:pPr>
            <a:endParaRPr lang="fr-FR" b="1" dirty="0">
              <a:latin typeface="Arial Narrow" panose="020B0606020202030204" pitchFamily="34" charset="0"/>
            </a:endParaRPr>
          </a:p>
          <a:p>
            <a:pPr marL="0" indent="0">
              <a:buNone/>
            </a:pPr>
            <a:r>
              <a:rPr lang="fr-FR" sz="3200" b="1" dirty="0">
                <a:latin typeface="Arial Narrow" panose="020B0606020202030204" pitchFamily="34" charset="0"/>
              </a:rPr>
              <a:t>Les recours contre une décision de la CDAPH :</a:t>
            </a:r>
          </a:p>
          <a:p>
            <a:pPr marL="0" indent="0">
              <a:buNone/>
            </a:pPr>
            <a:endParaRPr lang="fr-FR" sz="3200" b="1" dirty="0">
              <a:latin typeface="Arial Narrow" panose="020B0606020202030204" pitchFamily="34" charset="0"/>
            </a:endParaRPr>
          </a:p>
          <a:p>
            <a:pPr lvl="1">
              <a:buFont typeface="Wingdings" pitchFamily="2" charset="2"/>
              <a:buChar char="v"/>
            </a:pPr>
            <a:r>
              <a:rPr lang="fr-FR" sz="2900" b="1" dirty="0">
                <a:latin typeface="Arial Narrow" panose="020B0606020202030204" pitchFamily="34" charset="0"/>
              </a:rPr>
              <a:t>La conciliation</a:t>
            </a:r>
          </a:p>
          <a:p>
            <a:pPr lvl="1">
              <a:buFont typeface="Wingdings" pitchFamily="2" charset="2"/>
              <a:buChar char="v"/>
            </a:pPr>
            <a:endParaRPr lang="fr-FR" sz="2900" b="1" dirty="0">
              <a:latin typeface="Arial Narrow" panose="020B0606020202030204" pitchFamily="34" charset="0"/>
            </a:endParaRPr>
          </a:p>
          <a:p>
            <a:pPr lvl="1">
              <a:buFont typeface="Wingdings" pitchFamily="2" charset="2"/>
              <a:buChar char="v"/>
            </a:pPr>
            <a:r>
              <a:rPr lang="fr-FR" sz="2900" b="1" dirty="0">
                <a:latin typeface="Arial Narrow" panose="020B0606020202030204" pitchFamily="34" charset="0"/>
              </a:rPr>
              <a:t>Le RAPO</a:t>
            </a:r>
          </a:p>
          <a:p>
            <a:pPr lvl="1">
              <a:buFont typeface="Wingdings" pitchFamily="2" charset="2"/>
              <a:buChar char="v"/>
            </a:pPr>
            <a:endParaRPr lang="fr-FR" sz="2900" b="1" dirty="0">
              <a:latin typeface="Arial Narrow" panose="020B0606020202030204" pitchFamily="34" charset="0"/>
            </a:endParaRPr>
          </a:p>
          <a:p>
            <a:pPr lvl="1">
              <a:buFont typeface="Wingdings" pitchFamily="2" charset="2"/>
              <a:buChar char="v"/>
            </a:pPr>
            <a:r>
              <a:rPr lang="fr-FR" sz="2900" b="1" dirty="0">
                <a:latin typeface="Arial Narrow" panose="020B0606020202030204" pitchFamily="34" charset="0"/>
              </a:rPr>
              <a:t>Le recours contentieux</a:t>
            </a:r>
          </a:p>
          <a:p>
            <a:pPr marL="400050" lvl="1" indent="0">
              <a:buNone/>
            </a:pPr>
            <a:endParaRPr lang="fr-FR" sz="2900" b="1" dirty="0">
              <a:latin typeface="Arial Narrow" panose="020B0606020202030204" pitchFamily="34" charset="0"/>
            </a:endParaRPr>
          </a:p>
          <a:p>
            <a:pPr lvl="2"/>
            <a:r>
              <a:rPr lang="fr-FR" sz="2700" b="1" dirty="0">
                <a:latin typeface="Arial Narrow" panose="020B0606020202030204" pitchFamily="34" charset="0"/>
              </a:rPr>
              <a:t>Pôle social du tribunal de grande instance de Versailles</a:t>
            </a:r>
          </a:p>
          <a:p>
            <a:pPr lvl="2"/>
            <a:r>
              <a:rPr lang="fr-FR" sz="2700" b="1" dirty="0">
                <a:latin typeface="Arial Narrow" panose="020B0606020202030204" pitchFamily="34" charset="0"/>
              </a:rPr>
              <a:t>Tribunal administratif de Versailles</a:t>
            </a:r>
          </a:p>
          <a:p>
            <a:pPr lvl="2"/>
            <a:endParaRPr lang="fr-FR" sz="2700" b="1" dirty="0">
              <a:latin typeface="Arial Narrow" panose="020B0606020202030204" pitchFamily="34" charset="0"/>
            </a:endParaRPr>
          </a:p>
          <a:p>
            <a:pPr lvl="2"/>
            <a:r>
              <a:rPr lang="fr-FR" sz="2700" b="1" dirty="0">
                <a:latin typeface="Arial Narrow" panose="020B0606020202030204" pitchFamily="34" charset="0"/>
              </a:rPr>
              <a:t>Pôle social de la Cour d’appel de Versailles</a:t>
            </a:r>
          </a:p>
          <a:p>
            <a:pPr marL="0" indent="0">
              <a:buNone/>
            </a:pPr>
            <a:endParaRPr lang="fr-FR" sz="3200" b="1" dirty="0">
              <a:latin typeface="Arial Narrow" panose="020B0606020202030204" pitchFamily="34" charset="0"/>
            </a:endParaRPr>
          </a:p>
          <a:p>
            <a:pPr marL="0" indent="0">
              <a:buNone/>
            </a:pPr>
            <a:endParaRPr lang="fr-FR" sz="3200" b="1" dirty="0">
              <a:latin typeface="Arial Narrow" panose="020B0606020202030204" pitchFamily="34" charset="0"/>
            </a:endParaRP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75</a:t>
            </a:fld>
            <a:endParaRPr lang="fr-FR" dirty="0"/>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1860270149"/>
      </p:ext>
    </p:extLst>
  </p:cSld>
  <p:clrMapOvr>
    <a:masterClrMapping/>
  </p:clrMapOvr>
  <p:transition spd="slow">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2" name="Rectangle 4"/>
          <p:cNvSpPr>
            <a:spLocks noGrp="1" noChangeArrowheads="1"/>
          </p:cNvSpPr>
          <p:nvPr>
            <p:ph type="title"/>
          </p:nvPr>
        </p:nvSpPr>
        <p:spPr/>
        <p:txBody>
          <a:bodyPr/>
          <a:lstStyle/>
          <a:p>
            <a:r>
              <a:rPr lang="fr-FR" dirty="0">
                <a:solidFill>
                  <a:srgbClr val="558ED5"/>
                </a:solidFill>
              </a:rPr>
              <a:t> Les décisions</a:t>
            </a:r>
          </a:p>
        </p:txBody>
      </p:sp>
      <p:sp>
        <p:nvSpPr>
          <p:cNvPr id="908293" name="Rectangle 5"/>
          <p:cNvSpPr>
            <a:spLocks noGrp="1" noChangeArrowheads="1"/>
          </p:cNvSpPr>
          <p:nvPr>
            <p:ph type="body" idx="1"/>
          </p:nvPr>
        </p:nvSpPr>
        <p:spPr/>
        <p:txBody>
          <a:bodyPr>
            <a:normAutofit fontScale="77500" lnSpcReduction="20000"/>
          </a:bodyPr>
          <a:lstStyle/>
          <a:p>
            <a:pPr>
              <a:lnSpc>
                <a:spcPct val="90000"/>
              </a:lnSpc>
              <a:buClr>
                <a:schemeClr val="accent1"/>
              </a:buClr>
            </a:pPr>
            <a:r>
              <a:rPr lang="fr-FR" sz="2400" b="0" dirty="0"/>
              <a:t>Elles sont prises par la CDAPH au nom de la MDPH</a:t>
            </a:r>
          </a:p>
          <a:p>
            <a:pPr marL="0" indent="0">
              <a:lnSpc>
                <a:spcPct val="90000"/>
              </a:lnSpc>
              <a:buClr>
                <a:schemeClr val="accent1"/>
              </a:buClr>
              <a:buNone/>
            </a:pPr>
            <a:endParaRPr lang="fr-FR" sz="2400" b="0" dirty="0"/>
          </a:p>
          <a:p>
            <a:pPr>
              <a:lnSpc>
                <a:spcPct val="90000"/>
              </a:lnSpc>
              <a:buClr>
                <a:schemeClr val="accent1"/>
              </a:buClr>
            </a:pPr>
            <a:r>
              <a:rPr lang="fr-FR" sz="2400" b="0" dirty="0"/>
              <a:t>Elles tiennent compte de l</a:t>
            </a:r>
            <a:r>
              <a:rPr lang="fr-FR" b="0" dirty="0">
                <a:latin typeface="Arial"/>
              </a:rPr>
              <a:t>’</a:t>
            </a:r>
            <a:r>
              <a:rPr lang="fr-FR" sz="2400" b="0" dirty="0"/>
              <a:t>évaluation, du plan personnalisé de compensation et du projet de vie de la personne ainsi que des remarques de la personne sur la proposition de PPC</a:t>
            </a:r>
          </a:p>
          <a:p>
            <a:pPr marL="0" indent="0">
              <a:lnSpc>
                <a:spcPct val="90000"/>
              </a:lnSpc>
              <a:buClr>
                <a:schemeClr val="accent1"/>
              </a:buClr>
              <a:buNone/>
            </a:pPr>
            <a:endParaRPr lang="fr-FR" sz="2400" b="0" dirty="0"/>
          </a:p>
          <a:p>
            <a:pPr>
              <a:lnSpc>
                <a:spcPct val="90000"/>
              </a:lnSpc>
              <a:buClr>
                <a:schemeClr val="accent1"/>
              </a:buClr>
            </a:pPr>
            <a:r>
              <a:rPr lang="fr-FR" sz="2400" b="0" dirty="0"/>
              <a:t>Elles sont d</a:t>
            </a:r>
            <a:r>
              <a:rPr lang="fr-FR" b="0" dirty="0">
                <a:latin typeface="Arial"/>
              </a:rPr>
              <a:t>’</a:t>
            </a:r>
            <a:r>
              <a:rPr lang="fr-FR" sz="2400" b="0" dirty="0"/>
              <a:t>une durée comprise entre 1 et 10 ans sauf exceptions prévues par un texte.</a:t>
            </a:r>
          </a:p>
          <a:p>
            <a:pPr marL="0" indent="0">
              <a:lnSpc>
                <a:spcPct val="90000"/>
              </a:lnSpc>
              <a:buClr>
                <a:schemeClr val="accent1"/>
              </a:buClr>
              <a:buNone/>
            </a:pPr>
            <a:endParaRPr lang="fr-FR" sz="2400" b="0" dirty="0"/>
          </a:p>
          <a:p>
            <a:pPr>
              <a:lnSpc>
                <a:spcPct val="90000"/>
              </a:lnSpc>
              <a:buClr>
                <a:schemeClr val="accent1"/>
              </a:buClr>
            </a:pPr>
            <a:r>
              <a:rPr lang="fr-FR" sz="2400" b="0" dirty="0"/>
              <a:t>Il est possible d’obtenir l’attribution de droits sans limitation de durée.</a:t>
            </a:r>
          </a:p>
          <a:p>
            <a:pPr marL="0" indent="0">
              <a:lnSpc>
                <a:spcPct val="90000"/>
              </a:lnSpc>
              <a:buClr>
                <a:schemeClr val="accent1"/>
              </a:buClr>
              <a:buNone/>
            </a:pPr>
            <a:endParaRPr lang="fr-FR" sz="2400" b="0" dirty="0"/>
          </a:p>
          <a:p>
            <a:pPr marL="0" indent="0">
              <a:lnSpc>
                <a:spcPct val="90000"/>
              </a:lnSpc>
              <a:buClr>
                <a:schemeClr val="accent1"/>
              </a:buClr>
              <a:buNone/>
            </a:pPr>
            <a:endParaRPr lang="fr-FR" sz="2300" dirty="0"/>
          </a:p>
          <a:p>
            <a:pPr marL="0" indent="0">
              <a:lnSpc>
                <a:spcPct val="90000"/>
              </a:lnSpc>
              <a:buClr>
                <a:schemeClr val="accent1"/>
              </a:buClr>
              <a:buNone/>
            </a:pPr>
            <a:r>
              <a:rPr lang="fr-FR" sz="2300" b="0" dirty="0"/>
              <a:t>Dans les situations où une attribution sans limitation de durée n'est pas possible, et sauf appréciation contraire et motivée de l'équipe pluridisciplinaire ou intérêt contraire du demandeur, les droits sont attribués pour la durée la plus longue des droits concernés. Le cas échéant, cette durée peut être inférieure à la durée la plus longue pour permettre que les dates d'échéance des différents droits soient identiques.</a:t>
            </a:r>
          </a:p>
          <a:p>
            <a:pPr marL="0" indent="0">
              <a:lnSpc>
                <a:spcPct val="90000"/>
              </a:lnSpc>
              <a:buClr>
                <a:schemeClr val="accent1"/>
              </a:buClr>
              <a:buNone/>
            </a:pPr>
            <a:endParaRPr lang="fr-FR" sz="2900" dirty="0"/>
          </a:p>
          <a:p>
            <a:pPr marL="0" indent="0" algn="ctr">
              <a:lnSpc>
                <a:spcPct val="90000"/>
              </a:lnSpc>
              <a:buClr>
                <a:schemeClr val="accent1"/>
              </a:buClr>
              <a:buNone/>
            </a:pPr>
            <a:r>
              <a:rPr lang="fr-FR" sz="2900" dirty="0"/>
              <a:t>Les décisions de la CDAPH  doivent être motivées.</a:t>
            </a: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76</a:t>
            </a:fld>
            <a:endParaRPr lang="fr-FR" dirty="0"/>
          </a:p>
        </p:txBody>
      </p:sp>
      <p:sp>
        <p:nvSpPr>
          <p:cNvPr id="3" name="Espace réservé de la date 2"/>
          <p:cNvSpPr>
            <a:spLocks noGrp="1"/>
          </p:cNvSpPr>
          <p:nvPr>
            <p:ph type="dt" sz="half" idx="10"/>
          </p:nvPr>
        </p:nvSpPr>
        <p:spPr/>
        <p:txBody>
          <a:bodyPr/>
          <a:lstStyle/>
          <a:p>
            <a:r>
              <a:rPr lang="fr-FR"/>
              <a:t>2021</a:t>
            </a:r>
            <a:endParaRPr lang="fr-FR" dirty="0"/>
          </a:p>
        </p:txBody>
      </p:sp>
    </p:spTree>
    <p:extLst>
      <p:ext uri="{BB962C8B-B14F-4D97-AF65-F5344CB8AC3E}">
        <p14:creationId xmlns:p14="http://schemas.microsoft.com/office/powerpoint/2010/main" val="29929607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8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82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829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829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829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82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a:bodyPr>
          <a:lstStyle/>
          <a:p>
            <a:r>
              <a:rPr lang="fr-FR" b="0" dirty="0">
                <a:latin typeface="Impact" panose="020B0806030902050204" pitchFamily="34" charset="0"/>
              </a:rPr>
              <a:t>Le recours amiable et le RAPO</a:t>
            </a:r>
          </a:p>
        </p:txBody>
      </p:sp>
      <p:sp>
        <p:nvSpPr>
          <p:cNvPr id="14" name="Espace réservé du contenu 13"/>
          <p:cNvSpPr>
            <a:spLocks noGrp="1"/>
          </p:cNvSpPr>
          <p:nvPr>
            <p:ph idx="1"/>
          </p:nvPr>
        </p:nvSpPr>
        <p:spPr/>
        <p:txBody>
          <a:bodyPr>
            <a:normAutofit/>
          </a:bodyPr>
          <a:lstStyle/>
          <a:p>
            <a:r>
              <a:rPr lang="fr-FR" sz="2000" b="0" u="sng" dirty="0"/>
              <a:t>La médiation dans les MDPH </a:t>
            </a:r>
            <a:r>
              <a:rPr lang="fr-FR" sz="2000" b="0" dirty="0"/>
              <a:t>: une personne désignée en son sein par la MDPH reçoit et oriente les réclamations individuelles des personnes vers les services et autorités compétentes (défenseur des droits, autre autorité de contrôle ou d’inspection…).</a:t>
            </a:r>
          </a:p>
          <a:p>
            <a:pPr marL="0" indent="0">
              <a:buNone/>
            </a:pPr>
            <a:endParaRPr lang="fr-FR" sz="2000" b="0" dirty="0"/>
          </a:p>
          <a:p>
            <a:r>
              <a:rPr lang="fr-FR" sz="2000" b="0" u="sng" dirty="0"/>
              <a:t>La conciliation dans les MDPH </a:t>
            </a:r>
            <a:r>
              <a:rPr lang="fr-FR" sz="2000" b="0" dirty="0"/>
              <a:t>: lorsqu’une personne estime qu’une décision rendue par la CDAPH méconnait ses droits, elle peut faire appel  une personne qualifiée (liste des personnes qualifiées arrêtée par la COMEX, ces personnes sont extérieures à la MDPH) qui proposera des mesures de conciliation.</a:t>
            </a:r>
          </a:p>
          <a:p>
            <a:pPr marL="0" indent="0">
              <a:buNone/>
            </a:pPr>
            <a:endParaRPr lang="fr-FR" sz="2000" b="0" dirty="0"/>
          </a:p>
          <a:p>
            <a:r>
              <a:rPr lang="fr-FR" sz="2000" u="sng" dirty="0"/>
              <a:t>Le recours administratif préalable obligatoire (RAPO) </a:t>
            </a:r>
            <a:r>
              <a:rPr lang="fr-FR" sz="2000" b="0" dirty="0"/>
              <a:t>-  Il doit être déposé dans les </a:t>
            </a:r>
            <a:r>
              <a:rPr lang="fr-FR" sz="2000" dirty="0"/>
              <a:t>deux mois </a:t>
            </a:r>
            <a:r>
              <a:rPr lang="fr-FR" sz="2000" b="0" dirty="0"/>
              <a:t>qui suivent la notification de la décision auprès de la MDPH ou du Conseil départemental (pour la CMI). </a:t>
            </a:r>
            <a:r>
              <a:rPr lang="fr-FR" sz="2000" dirty="0"/>
              <a:t>Ce recours précède tout recours contentieux et donne lieu à une nouvelle décision de la CDAPH</a:t>
            </a:r>
            <a:r>
              <a:rPr lang="fr-FR" sz="2000" b="0" dirty="0"/>
              <a:t>.</a:t>
            </a: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77</a:t>
            </a:fld>
            <a:endParaRPr lang="fr-FR" dirty="0"/>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10157812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b="0" dirty="0">
                <a:latin typeface="Impact" panose="020B0806030902050204" pitchFamily="34" charset="0"/>
              </a:rPr>
              <a:t>Les recours contentieux</a:t>
            </a:r>
          </a:p>
        </p:txBody>
      </p:sp>
      <p:sp>
        <p:nvSpPr>
          <p:cNvPr id="2" name="Espace réservé du numéro de diapositive 1"/>
          <p:cNvSpPr>
            <a:spLocks noGrp="1"/>
          </p:cNvSpPr>
          <p:nvPr>
            <p:ph type="sldNum" sz="quarter" idx="12"/>
          </p:nvPr>
        </p:nvSpPr>
        <p:spPr/>
        <p:txBody>
          <a:bodyPr/>
          <a:lstStyle/>
          <a:p>
            <a:fld id="{C8100989-B75F-4602-84D8-19856CD6A586}" type="slidenum">
              <a:rPr lang="fr-FR" smtClean="0"/>
              <a:pPr/>
              <a:t>78</a:t>
            </a:fld>
            <a:endParaRPr lang="fr-FR" dirty="0"/>
          </a:p>
        </p:txBody>
      </p:sp>
      <p:graphicFrame>
        <p:nvGraphicFramePr>
          <p:cNvPr id="12" name="Tableau 11"/>
          <p:cNvGraphicFramePr>
            <a:graphicFrameLocks noGrp="1"/>
          </p:cNvGraphicFramePr>
          <p:nvPr/>
        </p:nvGraphicFramePr>
        <p:xfrm>
          <a:off x="530363" y="2276872"/>
          <a:ext cx="7704858" cy="3798230"/>
        </p:xfrm>
        <a:graphic>
          <a:graphicData uri="http://schemas.openxmlformats.org/drawingml/2006/table">
            <a:tbl>
              <a:tblPr firstRow="1" firstCol="1" bandRow="1">
                <a:tableStyleId>{69CF1AB2-1976-4502-BF36-3FF5EA218861}</a:tableStyleId>
              </a:tblPr>
              <a:tblGrid>
                <a:gridCol w="3852429">
                  <a:extLst>
                    <a:ext uri="{9D8B030D-6E8A-4147-A177-3AD203B41FA5}">
                      <a16:colId xmlns:a16="http://schemas.microsoft.com/office/drawing/2014/main" val="20000"/>
                    </a:ext>
                  </a:extLst>
                </a:gridCol>
                <a:gridCol w="3852429">
                  <a:extLst>
                    <a:ext uri="{9D8B030D-6E8A-4147-A177-3AD203B41FA5}">
                      <a16:colId xmlns:a16="http://schemas.microsoft.com/office/drawing/2014/main" val="20001"/>
                    </a:ext>
                  </a:extLst>
                </a:gridCol>
              </a:tblGrid>
              <a:tr h="60999">
                <a:tc>
                  <a:txBody>
                    <a:bodyPr/>
                    <a:lstStyle/>
                    <a:p>
                      <a:pPr>
                        <a:lnSpc>
                          <a:spcPct val="115000"/>
                        </a:lnSpc>
                        <a:spcAft>
                          <a:spcPts val="600"/>
                        </a:spcAft>
                      </a:pPr>
                      <a:r>
                        <a:rPr lang="fr-FR" sz="1400" dirty="0">
                          <a:solidFill>
                            <a:schemeClr val="tx1"/>
                          </a:solidFill>
                          <a:effectLst/>
                        </a:rPr>
                        <a:t>Les décisions qui relèvent du Tribunal de grande instance - TGI</a:t>
                      </a:r>
                      <a:endParaRPr lang="fr-FR" sz="1400" dirty="0">
                        <a:solidFill>
                          <a:schemeClr val="tx1"/>
                        </a:solidFill>
                        <a:effectLst/>
                        <a:latin typeface="Cambria"/>
                        <a:ea typeface="MS Mincho"/>
                        <a:cs typeface="Times New Roman"/>
                      </a:endParaRPr>
                    </a:p>
                  </a:txBody>
                  <a:tcPr marL="68580" marR="68580" marT="0" marB="0"/>
                </a:tc>
                <a:tc>
                  <a:txBody>
                    <a:bodyPr/>
                    <a:lstStyle/>
                    <a:p>
                      <a:pPr>
                        <a:lnSpc>
                          <a:spcPct val="115000"/>
                        </a:lnSpc>
                        <a:spcAft>
                          <a:spcPts val="600"/>
                        </a:spcAft>
                      </a:pPr>
                      <a:r>
                        <a:rPr lang="fr-FR" sz="1400" dirty="0">
                          <a:solidFill>
                            <a:schemeClr val="tx1"/>
                          </a:solidFill>
                          <a:effectLst/>
                        </a:rPr>
                        <a:t>Les décisions qui relèvent du Tribunal administratif</a:t>
                      </a:r>
                      <a:r>
                        <a:rPr lang="fr-FR" sz="1400" baseline="0" dirty="0">
                          <a:solidFill>
                            <a:schemeClr val="tx1"/>
                          </a:solidFill>
                          <a:effectLst/>
                        </a:rPr>
                        <a:t> - </a:t>
                      </a:r>
                      <a:r>
                        <a:rPr lang="fr-FR" sz="1400" dirty="0">
                          <a:solidFill>
                            <a:schemeClr val="tx1"/>
                          </a:solidFill>
                          <a:effectLst/>
                        </a:rPr>
                        <a:t>TA</a:t>
                      </a:r>
                      <a:endParaRPr lang="fr-FR" sz="1400" dirty="0">
                        <a:solidFill>
                          <a:schemeClr val="tx1"/>
                        </a:solidFill>
                        <a:effectLst/>
                        <a:latin typeface="Cambria"/>
                        <a:ea typeface="MS Mincho"/>
                        <a:cs typeface="Times New Roman"/>
                      </a:endParaRPr>
                    </a:p>
                  </a:txBody>
                  <a:tcPr marL="68580" marR="68580" marT="0" marB="0"/>
                </a:tc>
                <a:extLst>
                  <a:ext uri="{0D108BD9-81ED-4DB2-BD59-A6C34878D82A}">
                    <a16:rowId xmlns:a16="http://schemas.microsoft.com/office/drawing/2014/main" val="10000"/>
                  </a:ext>
                </a:extLst>
              </a:tr>
              <a:tr h="3323377">
                <a:tc>
                  <a:txBody>
                    <a:bodyPr/>
                    <a:lstStyle/>
                    <a:p>
                      <a:pPr>
                        <a:lnSpc>
                          <a:spcPct val="115000"/>
                        </a:lnSpc>
                        <a:spcAft>
                          <a:spcPts val="600"/>
                        </a:spcAft>
                      </a:pPr>
                      <a:r>
                        <a:rPr lang="fr-FR" sz="1400" b="0" dirty="0">
                          <a:solidFill>
                            <a:schemeClr val="tx1"/>
                          </a:solidFill>
                          <a:effectLst/>
                        </a:rPr>
                        <a:t>AEEH et ses compléments</a:t>
                      </a:r>
                    </a:p>
                    <a:p>
                      <a:pPr>
                        <a:lnSpc>
                          <a:spcPct val="115000"/>
                        </a:lnSpc>
                        <a:spcAft>
                          <a:spcPts val="600"/>
                        </a:spcAft>
                      </a:pPr>
                      <a:r>
                        <a:rPr lang="fr-FR" sz="1400" b="0" dirty="0">
                          <a:solidFill>
                            <a:schemeClr val="tx1"/>
                          </a:solidFill>
                          <a:effectLst/>
                        </a:rPr>
                        <a:t>AAH et complément de ressources</a:t>
                      </a:r>
                    </a:p>
                    <a:p>
                      <a:pPr>
                        <a:lnSpc>
                          <a:spcPct val="115000"/>
                        </a:lnSpc>
                        <a:spcAft>
                          <a:spcPts val="600"/>
                        </a:spcAft>
                      </a:pPr>
                      <a:r>
                        <a:rPr lang="fr-FR" sz="1400" b="0" dirty="0">
                          <a:solidFill>
                            <a:schemeClr val="tx1"/>
                          </a:solidFill>
                          <a:effectLst/>
                        </a:rPr>
                        <a:t>Les renouvellements de l’ACTP, l’ACFP, la prestation de compensation du handicap PCH</a:t>
                      </a:r>
                    </a:p>
                    <a:p>
                      <a:pPr>
                        <a:lnSpc>
                          <a:spcPct val="115000"/>
                        </a:lnSpc>
                        <a:spcAft>
                          <a:spcPts val="600"/>
                        </a:spcAft>
                      </a:pPr>
                      <a:r>
                        <a:rPr lang="fr-FR" sz="1400" b="0" dirty="0">
                          <a:solidFill>
                            <a:schemeClr val="tx1"/>
                          </a:solidFill>
                          <a:effectLst/>
                        </a:rPr>
                        <a:t>Les Cartes mobilité inclusion mention invalidité et mention priorité</a:t>
                      </a:r>
                    </a:p>
                    <a:p>
                      <a:pPr>
                        <a:lnSpc>
                          <a:spcPct val="115000"/>
                        </a:lnSpc>
                        <a:spcAft>
                          <a:spcPts val="600"/>
                        </a:spcAft>
                      </a:pPr>
                      <a:r>
                        <a:rPr lang="fr-FR" sz="1400" b="0" dirty="0">
                          <a:solidFill>
                            <a:schemeClr val="tx1"/>
                          </a:solidFill>
                          <a:effectLst/>
                        </a:rPr>
                        <a:t>L’orientation en établissement ou service médico-social (sauf orientation professionnelle)</a:t>
                      </a:r>
                    </a:p>
                    <a:p>
                      <a:pPr>
                        <a:lnSpc>
                          <a:spcPct val="115000"/>
                        </a:lnSpc>
                        <a:spcAft>
                          <a:spcPts val="600"/>
                        </a:spcAft>
                      </a:pPr>
                      <a:r>
                        <a:rPr lang="fr-FR" sz="1400" b="0" dirty="0">
                          <a:solidFill>
                            <a:schemeClr val="tx1"/>
                          </a:solidFill>
                          <a:effectLst/>
                        </a:rPr>
                        <a:t>L’assurance vieillesse des parents au foyer</a:t>
                      </a:r>
                      <a:endParaRPr lang="fr-FR" sz="1400" b="0" dirty="0">
                        <a:solidFill>
                          <a:schemeClr val="tx1"/>
                        </a:solidFill>
                        <a:effectLst/>
                        <a:latin typeface="Cambria"/>
                        <a:ea typeface="MS Mincho"/>
                        <a:cs typeface="Times New Roman"/>
                      </a:endParaRPr>
                    </a:p>
                  </a:txBody>
                  <a:tcPr marL="68580" marR="68580" marT="0" marB="0"/>
                </a:tc>
                <a:tc>
                  <a:txBody>
                    <a:bodyPr/>
                    <a:lstStyle/>
                    <a:p>
                      <a:pPr>
                        <a:lnSpc>
                          <a:spcPct val="115000"/>
                        </a:lnSpc>
                        <a:spcAft>
                          <a:spcPts val="600"/>
                        </a:spcAft>
                      </a:pPr>
                      <a:r>
                        <a:rPr lang="fr-FR" sz="1000" dirty="0">
                          <a:solidFill>
                            <a:schemeClr val="tx1"/>
                          </a:solidFill>
                          <a:effectLst/>
                        </a:rPr>
                        <a:t> </a:t>
                      </a:r>
                    </a:p>
                    <a:p>
                      <a:pPr>
                        <a:lnSpc>
                          <a:spcPct val="115000"/>
                        </a:lnSpc>
                        <a:spcAft>
                          <a:spcPts val="600"/>
                        </a:spcAft>
                      </a:pPr>
                      <a:r>
                        <a:rPr lang="fr-FR" sz="1400" dirty="0">
                          <a:solidFill>
                            <a:schemeClr val="tx1"/>
                          </a:solidFill>
                          <a:effectLst/>
                        </a:rPr>
                        <a:t>La carte mobilité inclusion mention stationnement</a:t>
                      </a:r>
                    </a:p>
                    <a:p>
                      <a:pPr>
                        <a:lnSpc>
                          <a:spcPct val="115000"/>
                        </a:lnSpc>
                        <a:spcAft>
                          <a:spcPts val="600"/>
                        </a:spcAft>
                      </a:pPr>
                      <a:r>
                        <a:rPr lang="fr-FR" sz="1400" dirty="0">
                          <a:solidFill>
                            <a:schemeClr val="tx1"/>
                          </a:solidFill>
                          <a:effectLst/>
                        </a:rPr>
                        <a:t> </a:t>
                      </a:r>
                    </a:p>
                    <a:p>
                      <a:pPr>
                        <a:lnSpc>
                          <a:spcPct val="115000"/>
                        </a:lnSpc>
                        <a:spcAft>
                          <a:spcPts val="600"/>
                        </a:spcAft>
                      </a:pPr>
                      <a:r>
                        <a:rPr lang="fr-FR" sz="1400" dirty="0">
                          <a:solidFill>
                            <a:schemeClr val="tx1"/>
                          </a:solidFill>
                          <a:effectLst/>
                        </a:rPr>
                        <a:t>RQTH et orientation professionnelle</a:t>
                      </a:r>
                    </a:p>
                    <a:p>
                      <a:pPr>
                        <a:lnSpc>
                          <a:spcPct val="115000"/>
                        </a:lnSpc>
                        <a:spcAft>
                          <a:spcPts val="600"/>
                        </a:spcAft>
                      </a:pPr>
                      <a:r>
                        <a:rPr lang="fr-FR" sz="1400" dirty="0">
                          <a:solidFill>
                            <a:schemeClr val="tx1"/>
                          </a:solidFill>
                          <a:effectLst/>
                        </a:rPr>
                        <a:t> </a:t>
                      </a:r>
                    </a:p>
                    <a:p>
                      <a:pPr>
                        <a:lnSpc>
                          <a:spcPct val="115000"/>
                        </a:lnSpc>
                        <a:spcAft>
                          <a:spcPts val="600"/>
                        </a:spcAft>
                      </a:pPr>
                      <a:r>
                        <a:rPr lang="fr-FR" sz="1000" dirty="0">
                          <a:solidFill>
                            <a:schemeClr val="tx1"/>
                          </a:solidFill>
                          <a:effectLst/>
                        </a:rPr>
                        <a:t> </a:t>
                      </a:r>
                      <a:endParaRPr lang="fr-FR" sz="1000" dirty="0">
                        <a:solidFill>
                          <a:schemeClr val="tx1"/>
                        </a:solidFill>
                        <a:effectLst/>
                        <a:latin typeface="Cambria"/>
                        <a:ea typeface="MS Mincho"/>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3" name="ZoneTexte 12"/>
          <p:cNvSpPr txBox="1"/>
          <p:nvPr/>
        </p:nvSpPr>
        <p:spPr>
          <a:xfrm>
            <a:off x="530363" y="1417816"/>
            <a:ext cx="8205131" cy="646331"/>
          </a:xfrm>
          <a:prstGeom prst="rect">
            <a:avLst/>
          </a:prstGeom>
          <a:noFill/>
        </p:spPr>
        <p:txBody>
          <a:bodyPr wrap="none" rtlCol="0">
            <a:spAutoFit/>
          </a:bodyPr>
          <a:lstStyle/>
          <a:p>
            <a:r>
              <a:rPr lang="fr-FR" dirty="0"/>
              <a:t>Si la deuxième décision  de CDAPH (suite à un RAPO) ne satisfait pas la personne, elle </a:t>
            </a:r>
          </a:p>
          <a:p>
            <a:r>
              <a:rPr lang="fr-FR" dirty="0"/>
              <a:t>peut déposer un recours contentieux auprès de la juridiction compétente :</a:t>
            </a:r>
          </a:p>
        </p:txBody>
      </p:sp>
      <p:sp>
        <p:nvSpPr>
          <p:cNvPr id="3" name="Espace réservé de la date 2"/>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2993772040"/>
      </p:ext>
    </p:extLst>
  </p:cSld>
  <p:clrMapOvr>
    <a:masterClrMapping/>
  </p:clrMapOvr>
  <p:transition spd="slow">
    <p:cove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429FB63-A979-B8A3-42EC-756F79779302}"/>
              </a:ext>
            </a:extLst>
          </p:cNvPr>
          <p:cNvSpPr>
            <a:spLocks noGrp="1"/>
          </p:cNvSpPr>
          <p:nvPr>
            <p:ph type="dt" sz="half" idx="10"/>
          </p:nvPr>
        </p:nvSpPr>
        <p:spPr/>
        <p:txBody>
          <a:bodyPr/>
          <a:lstStyle/>
          <a:p>
            <a:fld id="{5ED0F16A-834B-CB47-85E0-86B61640559E}" type="datetime1">
              <a:rPr lang="fr-FR" smtClean="0"/>
              <a:t>06/05/2026</a:t>
            </a:fld>
            <a:endParaRPr lang="en-US"/>
          </a:p>
        </p:txBody>
      </p:sp>
      <p:sp>
        <p:nvSpPr>
          <p:cNvPr id="3" name="Espace réservé du numéro de diapositive 2">
            <a:extLst>
              <a:ext uri="{FF2B5EF4-FFF2-40B4-BE49-F238E27FC236}">
                <a16:creationId xmlns:a16="http://schemas.microsoft.com/office/drawing/2014/main" id="{12350DD2-8D14-5A65-A899-F8320DF9DB68}"/>
              </a:ext>
            </a:extLst>
          </p:cNvPr>
          <p:cNvSpPr>
            <a:spLocks noGrp="1"/>
          </p:cNvSpPr>
          <p:nvPr>
            <p:ph type="sldNum" sz="quarter" idx="12"/>
          </p:nvPr>
        </p:nvSpPr>
        <p:spPr/>
        <p:txBody>
          <a:bodyPr/>
          <a:lstStyle/>
          <a:p>
            <a:fld id="{687D7A59-36E2-48B9-B146-C1E59501F63F}" type="slidenum">
              <a:rPr lang="en-US" smtClean="0"/>
              <a:pPr/>
              <a:t>79</a:t>
            </a:fld>
            <a:endParaRPr lang="en-US"/>
          </a:p>
        </p:txBody>
      </p:sp>
      <p:sp>
        <p:nvSpPr>
          <p:cNvPr id="4" name="ZoneTexte 3">
            <a:extLst>
              <a:ext uri="{FF2B5EF4-FFF2-40B4-BE49-F238E27FC236}">
                <a16:creationId xmlns:a16="http://schemas.microsoft.com/office/drawing/2014/main" id="{1EA6AFC4-8957-B41A-6F61-C407AD406600}"/>
              </a:ext>
            </a:extLst>
          </p:cNvPr>
          <p:cNvSpPr txBox="1"/>
          <p:nvPr/>
        </p:nvSpPr>
        <p:spPr>
          <a:xfrm>
            <a:off x="611560" y="2420888"/>
            <a:ext cx="8530823" cy="1569660"/>
          </a:xfrm>
          <a:prstGeom prst="rect">
            <a:avLst/>
          </a:prstGeom>
          <a:solidFill>
            <a:srgbClr val="FFFF00"/>
          </a:solidFill>
        </p:spPr>
        <p:txBody>
          <a:bodyPr wrap="square" rtlCol="0">
            <a:spAutoFit/>
          </a:bodyPr>
          <a:lstStyle/>
          <a:p>
            <a:r>
              <a:rPr lang="fr-FR" sz="2400" dirty="0"/>
              <a:t>L’accès aux droits : </a:t>
            </a:r>
          </a:p>
          <a:p>
            <a:endParaRPr lang="fr-FR" sz="2400" dirty="0"/>
          </a:p>
          <a:p>
            <a:r>
              <a:rPr lang="fr-FR" sz="2400" dirty="0"/>
              <a:t>Un enjeu majeur pour les personnes handicapées psychiques ….</a:t>
            </a:r>
          </a:p>
          <a:p>
            <a:r>
              <a:rPr lang="fr-FR" sz="2400" dirty="0"/>
              <a:t>et pour les familles !</a:t>
            </a:r>
          </a:p>
        </p:txBody>
      </p:sp>
    </p:spTree>
    <p:extLst>
      <p:ext uri="{BB962C8B-B14F-4D97-AF65-F5344CB8AC3E}">
        <p14:creationId xmlns:p14="http://schemas.microsoft.com/office/powerpoint/2010/main" val="6234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25" y="625405"/>
            <a:ext cx="7543750" cy="714244"/>
          </a:xfrm>
        </p:spPr>
        <p:txBody>
          <a:bodyPr>
            <a:normAutofit/>
          </a:bodyPr>
          <a:lstStyle/>
          <a:p>
            <a:r>
              <a:rPr lang="fr-FR" sz="2100" dirty="0"/>
              <a:t>Définitions de la CIF dans la définition du handicap</a:t>
            </a:r>
          </a:p>
        </p:txBody>
      </p:sp>
      <p:sp>
        <p:nvSpPr>
          <p:cNvPr id="3" name="Espace réservé du contenu 2"/>
          <p:cNvSpPr>
            <a:spLocks noGrp="1"/>
          </p:cNvSpPr>
          <p:nvPr>
            <p:ph idx="1"/>
          </p:nvPr>
        </p:nvSpPr>
        <p:spPr>
          <a:xfrm>
            <a:off x="539552" y="1412776"/>
            <a:ext cx="8147248" cy="4680520"/>
          </a:xfrm>
        </p:spPr>
        <p:txBody>
          <a:bodyPr>
            <a:normAutofit/>
          </a:bodyPr>
          <a:lstStyle/>
          <a:p>
            <a:r>
              <a:rPr lang="fr-FR" sz="2000" dirty="0"/>
              <a:t>L’ altération de fonction (ou déficience) </a:t>
            </a:r>
            <a:r>
              <a:rPr lang="fr-FR" sz="2000" b="0" dirty="0"/>
              <a:t>désigne une perte ou une anomalie d’une structure anatomique ou d’une fonction organique. Les fonctions physiologiques incluent les fonctions mentales.</a:t>
            </a:r>
            <a:endParaRPr lang="fr-FR" sz="2000" dirty="0"/>
          </a:p>
          <a:p>
            <a:pPr marL="342900" lvl="1" indent="0">
              <a:buNone/>
            </a:pPr>
            <a:endParaRPr lang="fr-FR" sz="2000" b="1" dirty="0"/>
          </a:p>
          <a:p>
            <a:r>
              <a:rPr lang="fr-FR" sz="2000" dirty="0"/>
              <a:t>Les limitations d’activité désignent </a:t>
            </a:r>
            <a:r>
              <a:rPr lang="fr-FR" sz="2000" b="0" dirty="0"/>
              <a:t>les difficultés que rencontre une personne dans l’accomplissement de ses activités.</a:t>
            </a:r>
          </a:p>
          <a:p>
            <a:pPr marL="342900" lvl="1" indent="0">
              <a:buNone/>
            </a:pPr>
            <a:endParaRPr lang="fr-FR" sz="2000" dirty="0"/>
          </a:p>
          <a:p>
            <a:r>
              <a:rPr lang="fr-FR" sz="2000" dirty="0"/>
              <a:t>Les restrictions de participation désignent </a:t>
            </a:r>
            <a:r>
              <a:rPr lang="fr-FR" sz="2000" b="0" dirty="0"/>
              <a:t>les problèmes qu’une personne peut rencontrer dans son implication dans une situation de vie réelle.</a:t>
            </a:r>
          </a:p>
          <a:p>
            <a:pPr marL="342900" lvl="1" indent="0">
              <a:buNone/>
            </a:pPr>
            <a:endParaRPr lang="fr-FR" sz="2000" dirty="0"/>
          </a:p>
        </p:txBody>
      </p:sp>
      <p:sp>
        <p:nvSpPr>
          <p:cNvPr id="4" name="Espace réservé du numéro de diapositive 3"/>
          <p:cNvSpPr>
            <a:spLocks noGrp="1"/>
          </p:cNvSpPr>
          <p:nvPr>
            <p:ph type="sldNum" sz="quarter" idx="12"/>
          </p:nvPr>
        </p:nvSpPr>
        <p:spPr/>
        <p:txBody>
          <a:bodyPr/>
          <a:lstStyle/>
          <a:p>
            <a:fld id="{C8100989-B75F-4602-84D8-19856CD6A586}" type="slidenum">
              <a:rPr lang="fr-FR" smtClean="0"/>
              <a:pPr/>
              <a:t>8</a:t>
            </a:fld>
            <a:endParaRPr lang="fr-FR" dirty="0"/>
          </a:p>
        </p:txBody>
      </p:sp>
    </p:spTree>
    <p:extLst>
      <p:ext uri="{BB962C8B-B14F-4D97-AF65-F5344CB8AC3E}">
        <p14:creationId xmlns:p14="http://schemas.microsoft.com/office/powerpoint/2010/main" val="11146286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52265FB-ECDE-29CA-222A-77A3BCCC8F5C}"/>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BDA90D6E-C682-0BB6-3C37-F5DBEDC5ACD3}"/>
              </a:ext>
            </a:extLst>
          </p:cNvPr>
          <p:cNvSpPr>
            <a:spLocks noGrp="1"/>
          </p:cNvSpPr>
          <p:nvPr>
            <p:ph type="sldNum" sz="quarter" idx="12"/>
          </p:nvPr>
        </p:nvSpPr>
        <p:spPr/>
        <p:txBody>
          <a:bodyPr/>
          <a:lstStyle/>
          <a:p>
            <a:fld id="{C8100989-B75F-4602-84D8-19856CD6A586}" type="slidenum">
              <a:rPr lang="fr-FR" smtClean="0"/>
              <a:pPr/>
              <a:t>80</a:t>
            </a:fld>
            <a:endParaRPr lang="fr-FR" dirty="0"/>
          </a:p>
        </p:txBody>
      </p:sp>
      <p:sp>
        <p:nvSpPr>
          <p:cNvPr id="6" name="Espace réservé du texte 2">
            <a:extLst>
              <a:ext uri="{FF2B5EF4-FFF2-40B4-BE49-F238E27FC236}">
                <a16:creationId xmlns:a16="http://schemas.microsoft.com/office/drawing/2014/main" id="{145415E2-47B3-CCAE-E33A-84B07997F0F2}"/>
              </a:ext>
            </a:extLst>
          </p:cNvPr>
          <p:cNvSpPr>
            <a:spLocks noGrp="1"/>
          </p:cNvSpPr>
          <p:nvPr>
            <p:ph idx="1"/>
          </p:nvPr>
        </p:nvSpPr>
        <p:spPr/>
        <p:txBody>
          <a:bodyPr>
            <a:normAutofit lnSpcReduction="10000"/>
          </a:bodyPr>
          <a:lstStyle/>
          <a:p>
            <a:pPr marL="285750" indent="-285750">
              <a:buClr>
                <a:srgbClr val="5AAB45"/>
              </a:buClr>
              <a:buFont typeface="Arial" panose="020B0604020202020204" pitchFamily="34" charset="0"/>
              <a:buChar char="•"/>
            </a:pPr>
            <a:r>
              <a:rPr lang="fr-FR" sz="2000" b="0" dirty="0"/>
              <a:t>La démarche de demande à la MDPH peut être difficile, douloureuse, vécue comme une double stigmatisation (« malade mental ET handicapé »)</a:t>
            </a:r>
          </a:p>
          <a:p>
            <a:pPr marL="285750" indent="-285750">
              <a:buClr>
                <a:srgbClr val="5AAB45"/>
              </a:buClr>
              <a:buFont typeface="Arial" panose="020B0604020202020204" pitchFamily="34" charset="0"/>
              <a:buChar char="•"/>
            </a:pPr>
            <a:r>
              <a:rPr lang="fr-FR" sz="2000" b="0" dirty="0"/>
              <a:t>Certains troubles peuvent être un obstacle à l’auto-évaluation de ses besoins, entraver l’expression des besoins et attentes, d’une demande d’aide (troubles de la métacognition). Paradoxalement plus la personne a de besoins, moins elle saura en formuler la   demande</a:t>
            </a:r>
          </a:p>
          <a:p>
            <a:pPr marL="285750" indent="-285750">
              <a:buClr>
                <a:srgbClr val="5AAB45"/>
              </a:buClr>
              <a:buFont typeface="Arial" panose="020B0604020202020204" pitchFamily="34" charset="0"/>
              <a:buChar char="•"/>
            </a:pPr>
            <a:r>
              <a:rPr lang="fr-FR" sz="2000" b="0" dirty="0"/>
              <a:t>Parfois difficultés voire impossibilité à gérer ses courriers, ses démarches, à se déplacer, à répondre à un rendez-vous.</a:t>
            </a:r>
          </a:p>
          <a:p>
            <a:pPr marL="285750" indent="-285750">
              <a:buClr>
                <a:srgbClr val="5AAB45"/>
              </a:buClr>
              <a:buFont typeface="Arial" panose="020B0604020202020204" pitchFamily="34" charset="0"/>
              <a:buChar char="•"/>
            </a:pPr>
            <a:r>
              <a:rPr lang="fr-FR" sz="2000" b="0" dirty="0"/>
              <a:t>Faire une demande à la MDPH est une démarche complexe qui prend du temps  d’où l’importance d’être aidé pour connaître ses droits, savoir comment remplir le dossier et le certificat médical, quelles pièces on peut y ajouter, quel sera le cheminement de ce dossier de demande, comment faire un recours le cas échéant;</a:t>
            </a:r>
          </a:p>
          <a:p>
            <a:pPr marL="285750" indent="-285750">
              <a:buClr>
                <a:srgbClr val="5AAB45"/>
              </a:buClr>
              <a:buFont typeface="Arial" panose="020B0604020202020204" pitchFamily="34" charset="0"/>
              <a:buChar char="•"/>
            </a:pPr>
            <a:r>
              <a:rPr lang="fr-FR" sz="2000" b="0" dirty="0"/>
              <a:t>Le rôle de l’entourage familial et professionnel est important.</a:t>
            </a:r>
          </a:p>
          <a:p>
            <a:pPr marL="0" indent="0">
              <a:buClr>
                <a:srgbClr val="5AAB45"/>
              </a:buClr>
              <a:buNone/>
            </a:pPr>
            <a:endParaRPr lang="fr-FR" sz="2000" b="0" dirty="0"/>
          </a:p>
          <a:p>
            <a:pPr marL="285750" indent="-285750">
              <a:buClr>
                <a:srgbClr val="5AAB45"/>
              </a:buClr>
              <a:buFont typeface="Symbol" panose="05050102010706020507" pitchFamily="18" charset="2"/>
              <a:buChar char="Þ"/>
            </a:pPr>
            <a:r>
              <a:rPr lang="fr-FR" sz="2000" dirty="0"/>
              <a:t>Aller vers la personne, l’accompagner dans cette démarche est une compensation de son handicap.</a:t>
            </a:r>
          </a:p>
        </p:txBody>
      </p:sp>
      <p:sp>
        <p:nvSpPr>
          <p:cNvPr id="7" name="Espace réservé du texte 1">
            <a:extLst>
              <a:ext uri="{FF2B5EF4-FFF2-40B4-BE49-F238E27FC236}">
                <a16:creationId xmlns:a16="http://schemas.microsoft.com/office/drawing/2014/main" id="{7F1A6E2B-09D3-E707-FBDB-1BC59527A32A}"/>
              </a:ext>
            </a:extLst>
          </p:cNvPr>
          <p:cNvSpPr>
            <a:spLocks noGrp="1"/>
          </p:cNvSpPr>
          <p:nvPr>
            <p:ph type="title"/>
          </p:nvPr>
        </p:nvSpPr>
        <p:spPr/>
        <p:txBody>
          <a:bodyPr>
            <a:normAutofit/>
          </a:bodyPr>
          <a:lstStyle/>
          <a:p>
            <a:r>
              <a:rPr lang="fr-FR" sz="2400" dirty="0"/>
              <a:t>La demande d’une personne handicapée psychique</a:t>
            </a:r>
          </a:p>
        </p:txBody>
      </p:sp>
    </p:spTree>
    <p:extLst>
      <p:ext uri="{BB962C8B-B14F-4D97-AF65-F5344CB8AC3E}">
        <p14:creationId xmlns:p14="http://schemas.microsoft.com/office/powerpoint/2010/main" val="40974884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3818"/>
            <a:ext cx="8229600" cy="1228998"/>
          </a:xfrm>
        </p:spPr>
        <p:txBody>
          <a:bodyPr>
            <a:normAutofit/>
          </a:bodyPr>
          <a:lstStyle/>
          <a:p>
            <a:r>
              <a:rPr lang="fr-FR" dirty="0"/>
              <a:t>LA MDPH : UN ACTEUR CLÉ pour les personnes handicapées psychiques</a:t>
            </a:r>
          </a:p>
        </p:txBody>
      </p:sp>
      <p:sp>
        <p:nvSpPr>
          <p:cNvPr id="3" name="Espace réservé du contenu 2"/>
          <p:cNvSpPr>
            <a:spLocks noGrp="1"/>
          </p:cNvSpPr>
          <p:nvPr>
            <p:ph idx="1"/>
          </p:nvPr>
        </p:nvSpPr>
        <p:spPr>
          <a:xfrm>
            <a:off x="323528" y="1844824"/>
            <a:ext cx="8363272" cy="4392488"/>
          </a:xfrm>
        </p:spPr>
        <p:txBody>
          <a:bodyPr>
            <a:normAutofit fontScale="92500"/>
          </a:bodyPr>
          <a:lstStyle/>
          <a:p>
            <a:pPr marL="0" indent="0">
              <a:buNone/>
            </a:pPr>
            <a:r>
              <a:rPr lang="fr-FR" dirty="0"/>
              <a:t>La reconnaissance du handicap d’origine psychique en 2005 : un changement de paradigme, un tournant majeur</a:t>
            </a:r>
          </a:p>
          <a:p>
            <a:pPr marL="0" indent="0">
              <a:buNone/>
            </a:pPr>
            <a:r>
              <a:rPr lang="fr-FR" b="0" dirty="0"/>
              <a:t>La MDPH : un acteur clé pour l’élaboration de réponses aux besoins des personnes handicapées psychiques, ce dès le début des troubles</a:t>
            </a:r>
          </a:p>
          <a:p>
            <a:r>
              <a:rPr lang="fr-FR" b="0" dirty="0"/>
              <a:t>Pour l’accès aux droits, droits du citoyen, droits sociaux</a:t>
            </a:r>
          </a:p>
          <a:p>
            <a:endParaRPr lang="fr-FR" b="0" dirty="0"/>
          </a:p>
          <a:p>
            <a:r>
              <a:rPr lang="fr-FR" b="0" dirty="0"/>
              <a:t>Pour une meilleure qualité de vie</a:t>
            </a:r>
          </a:p>
          <a:p>
            <a:endParaRPr lang="fr-FR" b="0" dirty="0"/>
          </a:p>
          <a:p>
            <a:r>
              <a:rPr lang="fr-FR" b="0" dirty="0"/>
              <a:t>Pour une meilleure participation sociale et pouvoir vivre dignement « dans la cité ».</a:t>
            </a:r>
          </a:p>
          <a:p>
            <a:endParaRPr lang="fr-FR" b="0" dirty="0"/>
          </a:p>
          <a:p>
            <a:r>
              <a:rPr lang="fr-FR" b="0" dirty="0"/>
              <a:t>Un autre enjeu est la mise en œuvre effective de ces réponses élaborées par la MDPH, et le développement du travail partenarial en réseau.</a:t>
            </a:r>
            <a:endParaRPr lang="fr-FR" dirty="0"/>
          </a:p>
        </p:txBody>
      </p:sp>
      <p:sp>
        <p:nvSpPr>
          <p:cNvPr id="4" name="Espace réservé de la date 3"/>
          <p:cNvSpPr>
            <a:spLocks noGrp="1"/>
          </p:cNvSpPr>
          <p:nvPr>
            <p:ph type="dt" sz="half" idx="10"/>
          </p:nvPr>
        </p:nvSpPr>
        <p:spPr/>
        <p:txBody>
          <a:bodyPr/>
          <a:lstStyle/>
          <a:p>
            <a:r>
              <a:rPr lang="fr-FR"/>
              <a:t>7/11/17</a:t>
            </a:r>
            <a:endParaRPr lang="fr-FR" dirty="0"/>
          </a:p>
        </p:txBody>
      </p:sp>
      <p:sp>
        <p:nvSpPr>
          <p:cNvPr id="5" name="Espace réservé du numéro de diapositive 4"/>
          <p:cNvSpPr>
            <a:spLocks noGrp="1"/>
          </p:cNvSpPr>
          <p:nvPr>
            <p:ph type="sldNum" sz="quarter" idx="12"/>
          </p:nvPr>
        </p:nvSpPr>
        <p:spPr/>
        <p:txBody>
          <a:bodyPr/>
          <a:lstStyle/>
          <a:p>
            <a:fld id="{C8100989-B75F-4602-84D8-19856CD6A586}" type="slidenum">
              <a:rPr lang="fr-FR" smtClean="0"/>
              <a:pPr/>
              <a:t>81</a:t>
            </a:fld>
            <a:endParaRPr lang="fr-FR" dirty="0"/>
          </a:p>
        </p:txBody>
      </p:sp>
      <p:sp>
        <p:nvSpPr>
          <p:cNvPr id="6" name="Espace réservé du pied de page 5"/>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1176385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t>La demande</a:t>
            </a:r>
          </a:p>
        </p:txBody>
      </p:sp>
      <p:graphicFrame>
        <p:nvGraphicFramePr>
          <p:cNvPr id="4" name="Tableau 3"/>
          <p:cNvGraphicFramePr>
            <a:graphicFrameLocks noGrp="1"/>
          </p:cNvGraphicFramePr>
          <p:nvPr>
            <p:extLst>
              <p:ext uri="{D42A27DB-BD31-4B8C-83A1-F6EECF244321}">
                <p14:modId xmlns:p14="http://schemas.microsoft.com/office/powerpoint/2010/main" val="1740775702"/>
              </p:ext>
            </p:extLst>
          </p:nvPr>
        </p:nvGraphicFramePr>
        <p:xfrm>
          <a:off x="251520" y="1412776"/>
          <a:ext cx="8640960" cy="4803695"/>
        </p:xfrm>
        <a:graphic>
          <a:graphicData uri="http://schemas.openxmlformats.org/drawingml/2006/table">
            <a:tbl>
              <a:tblPr firstRow="1" bandRow="1">
                <a:tableStyleId>{BC89EF96-8CEA-46FF-86C4-4CE0E7609802}</a:tableStyleId>
              </a:tblPr>
              <a:tblGrid>
                <a:gridCol w="1865144">
                  <a:extLst>
                    <a:ext uri="{9D8B030D-6E8A-4147-A177-3AD203B41FA5}">
                      <a16:colId xmlns:a16="http://schemas.microsoft.com/office/drawing/2014/main" val="20000"/>
                    </a:ext>
                  </a:extLst>
                </a:gridCol>
                <a:gridCol w="4569605">
                  <a:extLst>
                    <a:ext uri="{9D8B030D-6E8A-4147-A177-3AD203B41FA5}">
                      <a16:colId xmlns:a16="http://schemas.microsoft.com/office/drawing/2014/main" val="20001"/>
                    </a:ext>
                  </a:extLst>
                </a:gridCol>
                <a:gridCol w="2206211">
                  <a:extLst>
                    <a:ext uri="{9D8B030D-6E8A-4147-A177-3AD203B41FA5}">
                      <a16:colId xmlns:a16="http://schemas.microsoft.com/office/drawing/2014/main" val="20002"/>
                    </a:ext>
                  </a:extLst>
                </a:gridCol>
              </a:tblGrid>
              <a:tr h="1368152">
                <a:tc>
                  <a:txBody>
                    <a:bodyPr/>
                    <a:lstStyle/>
                    <a:p>
                      <a:pPr algn="ctr"/>
                      <a:r>
                        <a:rPr lang="fr-FR" b="1" dirty="0">
                          <a:solidFill>
                            <a:srgbClr val="0000FF"/>
                          </a:solidFill>
                          <a:effectLst>
                            <a:outerShdw blurRad="38100" dist="38100" dir="2700000" algn="tl">
                              <a:srgbClr val="000000">
                                <a:alpha val="43137"/>
                              </a:srgbClr>
                            </a:outerShdw>
                          </a:effectLst>
                        </a:rPr>
                        <a:t>QUI ?</a:t>
                      </a:r>
                    </a:p>
                  </a:txBody>
                  <a:tcPr anchor="ctr">
                    <a:lnL w="3810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dirty="0">
                          <a:solidFill>
                            <a:schemeClr val="tx1"/>
                          </a:solidFill>
                        </a:rPr>
                        <a:t>Formulée et signée par la</a:t>
                      </a:r>
                      <a:r>
                        <a:rPr lang="fr-FR" sz="1400" b="0" baseline="0" dirty="0">
                          <a:solidFill>
                            <a:schemeClr val="tx1"/>
                          </a:solidFill>
                        </a:rPr>
                        <a:t> personne en situation de handicap</a:t>
                      </a:r>
                      <a:r>
                        <a:rPr lang="fr-FR" sz="1400" b="0" dirty="0">
                          <a:solidFill>
                            <a:schemeClr val="tx1"/>
                          </a:solidFill>
                        </a:rPr>
                        <a:t> ou par le responsable légal</a:t>
                      </a:r>
                      <a:r>
                        <a:rPr lang="fr-FR" sz="1400" b="0" baseline="0" dirty="0">
                          <a:solidFill>
                            <a:schemeClr val="tx1"/>
                          </a:solidFill>
                        </a:rPr>
                        <a:t> </a:t>
                      </a:r>
                      <a:r>
                        <a:rPr lang="fr-FR" sz="1400" b="0" dirty="0">
                          <a:solidFill>
                            <a:schemeClr val="tx1"/>
                          </a:solidFill>
                        </a:rPr>
                        <a:t>(si</a:t>
                      </a:r>
                      <a:r>
                        <a:rPr lang="fr-FR" sz="1400" b="0" baseline="0" dirty="0">
                          <a:solidFill>
                            <a:schemeClr val="tx1"/>
                          </a:solidFill>
                        </a:rPr>
                        <a:t> personne mineure ou</a:t>
                      </a:r>
                      <a:endParaRPr lang="fr-FR" sz="1400" b="0" dirty="0">
                        <a:solidFill>
                          <a:schemeClr val="tx1"/>
                        </a:solidFill>
                      </a:endParaRPr>
                    </a:p>
                    <a:p>
                      <a:r>
                        <a:rPr lang="fr-FR" sz="1400" b="0" baseline="0" dirty="0">
                          <a:solidFill>
                            <a:schemeClr val="tx1"/>
                          </a:solidFill>
                        </a:rPr>
                        <a:t>sous tutelle ). La personne peut être assistée.</a:t>
                      </a:r>
                      <a:endParaRPr lang="fr-FR" sz="1400" b="0" dirty="0">
                        <a:solidFill>
                          <a:schemeClr val="tx1"/>
                        </a:solidFill>
                      </a:endParaRP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1" dirty="0"/>
                        <a:t>La</a:t>
                      </a:r>
                      <a:r>
                        <a:rPr lang="fr-FR" sz="1200" b="0" i="1" baseline="0" dirty="0"/>
                        <a:t> demande</a:t>
                      </a:r>
                      <a:r>
                        <a:rPr lang="fr-FR" sz="1200" b="0" i="1" dirty="0"/>
                        <a:t> peut être formulée dans certains cas par un établissement ou service médico-social.</a:t>
                      </a:r>
                    </a:p>
                  </a:txBody>
                  <a:tcPr anchor="ctr">
                    <a:lnL w="63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10000"/>
                  </a:ext>
                </a:extLst>
              </a:tr>
              <a:tr h="1033307">
                <a:tc>
                  <a:txBody>
                    <a:bodyPr/>
                    <a:lstStyle/>
                    <a:p>
                      <a:pPr algn="ctr"/>
                      <a:r>
                        <a:rPr lang="fr-FR" b="1" dirty="0">
                          <a:solidFill>
                            <a:srgbClr val="0000FF"/>
                          </a:solidFill>
                          <a:effectLst>
                            <a:outerShdw blurRad="38100" dist="38100" dir="2700000" algn="tl">
                              <a:srgbClr val="000000">
                                <a:alpha val="43137"/>
                              </a:srgbClr>
                            </a:outerShdw>
                          </a:effectLst>
                        </a:rPr>
                        <a:t>COMMENT ?</a:t>
                      </a:r>
                    </a:p>
                  </a:txBody>
                  <a:tcPr anchor="ctr">
                    <a:lnL w="3810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r>
                        <a:rPr lang="fr-FR" sz="1400" dirty="0"/>
                        <a:t>Sur le formulaire réglementaire de demande accompagné à</a:t>
                      </a:r>
                      <a:r>
                        <a:rPr lang="fr-FR" sz="1400" baseline="0" dirty="0"/>
                        <a:t> minima d’un certificat médical de moins de 1 an et de pièces justifiant l’identité et le domicile </a:t>
                      </a:r>
                      <a:endParaRPr lang="fr-FR" sz="1400" dirty="0"/>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r>
                        <a:rPr lang="fr-FR" sz="1200" i="1" kern="1200" dirty="0">
                          <a:solidFill>
                            <a:schemeClr val="tx1"/>
                          </a:solidFill>
                          <a:latin typeface="+mn-lt"/>
                          <a:ea typeface="+mn-ea"/>
                          <a:cs typeface="+mn-cs"/>
                        </a:rPr>
                        <a:t>Formulaire de demande et certificat médical CERFA</a:t>
                      </a:r>
                    </a:p>
                  </a:txBody>
                  <a:tcPr anchor="ctr">
                    <a:lnL w="63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10001"/>
                  </a:ext>
                </a:extLst>
              </a:tr>
              <a:tr h="1213516">
                <a:tc>
                  <a:txBody>
                    <a:bodyPr/>
                    <a:lstStyle/>
                    <a:p>
                      <a:pPr algn="ctr"/>
                      <a:r>
                        <a:rPr lang="fr-FR" b="1" dirty="0">
                          <a:solidFill>
                            <a:srgbClr val="0000FF"/>
                          </a:solidFill>
                          <a:effectLst>
                            <a:outerShdw blurRad="38100" dist="38100" dir="2700000" algn="tl">
                              <a:srgbClr val="000000">
                                <a:alpha val="43137"/>
                              </a:srgbClr>
                            </a:outerShdw>
                          </a:effectLst>
                        </a:rPr>
                        <a:t>QUAND ?</a:t>
                      </a:r>
                    </a:p>
                  </a:txBody>
                  <a:tcPr anchor="ctr">
                    <a:lnL w="3810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r>
                        <a:rPr lang="fr-FR" sz="1400" dirty="0"/>
                        <a:t>A tout</a:t>
                      </a:r>
                      <a:r>
                        <a:rPr lang="fr-FR" sz="1400" baseline="0" dirty="0"/>
                        <a:t> moment  (première demande,  demande de réévaluation de la situation,  demande de révision des droits)</a:t>
                      </a:r>
                    </a:p>
                    <a:p>
                      <a:r>
                        <a:rPr lang="fr-FR" sz="1400" baseline="0" dirty="0"/>
                        <a:t>Avant l’échéance des droits en cours en cas de demande de renouvellement.</a:t>
                      </a:r>
                      <a:endParaRPr lang="fr-FR" sz="1400" dirty="0"/>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r>
                        <a:rPr lang="fr-FR" sz="1200" i="1" dirty="0"/>
                        <a:t>La</a:t>
                      </a:r>
                      <a:r>
                        <a:rPr lang="fr-FR" sz="1200" i="1" baseline="0" dirty="0"/>
                        <a:t> réponse apportée par la maison départementale des personnes handicapées ne doit pas en théorie excéder 4 mois</a:t>
                      </a:r>
                    </a:p>
                  </a:txBody>
                  <a:tcPr anchor="ctr">
                    <a:lnL w="63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10002"/>
                  </a:ext>
                </a:extLst>
              </a:tr>
              <a:tr h="770481">
                <a:tc>
                  <a:txBody>
                    <a:bodyPr/>
                    <a:lstStyle/>
                    <a:p>
                      <a:pPr algn="ctr"/>
                      <a:r>
                        <a:rPr lang="fr-FR" b="1" dirty="0">
                          <a:solidFill>
                            <a:srgbClr val="0000FF"/>
                          </a:solidFill>
                          <a:effectLst>
                            <a:outerShdw blurRad="38100" dist="38100" dir="2700000" algn="tl">
                              <a:srgbClr val="000000">
                                <a:alpha val="43137"/>
                              </a:srgbClr>
                            </a:outerShdw>
                          </a:effectLst>
                        </a:rPr>
                        <a:t>OU ?</a:t>
                      </a:r>
                    </a:p>
                  </a:txBody>
                  <a:tcPr anchor="ctr">
                    <a:lnL w="3810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r>
                        <a:rPr lang="fr-FR" sz="1400" dirty="0">
                          <a:solidFill>
                            <a:schemeClr val="tx1"/>
                          </a:solidFill>
                        </a:rPr>
                        <a:t>Auprès de la maison départementale des personnes handicapées du département de résidence de la personne</a:t>
                      </a:r>
                    </a:p>
                  </a:txBody>
                  <a:tcPr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a:txBody>
                    <a:bodyPr/>
                    <a:lstStyle/>
                    <a:p>
                      <a:r>
                        <a:rPr lang="fr-FR" sz="1200" i="1" dirty="0">
                          <a:solidFill>
                            <a:schemeClr val="tx1"/>
                          </a:solidFill>
                        </a:rPr>
                        <a:t>Déclinaisons</a:t>
                      </a:r>
                      <a:r>
                        <a:rPr lang="fr-FR" sz="1200" i="1" baseline="0" dirty="0">
                          <a:solidFill>
                            <a:schemeClr val="tx1"/>
                          </a:solidFill>
                        </a:rPr>
                        <a:t> locales qui permettent avec l’accord de la personne  de confier le dossier aux travailleurs sociaux des hôpitaux, aux CCAS….qui transmettent à la MDPH.</a:t>
                      </a:r>
                      <a:endParaRPr lang="fr-FR" sz="1200" i="1" dirty="0">
                        <a:solidFill>
                          <a:schemeClr val="tx1"/>
                        </a:solidFill>
                      </a:endParaRPr>
                    </a:p>
                  </a:txBody>
                  <a:tcPr anchor="ctr">
                    <a:lnL w="635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Espace réservé du numéro de diapositive 2"/>
          <p:cNvSpPr>
            <a:spLocks noGrp="1"/>
          </p:cNvSpPr>
          <p:nvPr>
            <p:ph type="sldNum" sz="quarter" idx="12"/>
          </p:nvPr>
        </p:nvSpPr>
        <p:spPr/>
        <p:txBody>
          <a:bodyPr/>
          <a:lstStyle/>
          <a:p>
            <a:fld id="{C8100989-B75F-4602-84D8-19856CD6A586}" type="slidenum">
              <a:rPr lang="fr-FR" smtClean="0"/>
              <a:pPr/>
              <a:t>82</a:t>
            </a:fld>
            <a:endParaRPr lang="fr-FR" dirty="0"/>
          </a:p>
        </p:txBody>
      </p:sp>
      <p:sp>
        <p:nvSpPr>
          <p:cNvPr id="5" name="Espace réservé de la date 4"/>
          <p:cNvSpPr>
            <a:spLocks noGrp="1"/>
          </p:cNvSpPr>
          <p:nvPr>
            <p:ph type="dt" sz="half" idx="10"/>
          </p:nvPr>
        </p:nvSpPr>
        <p:spPr/>
        <p:txBody>
          <a:bodyPr/>
          <a:lstStyle/>
          <a:p>
            <a:r>
              <a:rPr lang="fr-FR"/>
              <a:t>2024</a:t>
            </a:r>
            <a:endParaRPr lang="fr-FR" dirty="0"/>
          </a:p>
        </p:txBody>
      </p:sp>
    </p:spTree>
    <p:extLst>
      <p:ext uri="{BB962C8B-B14F-4D97-AF65-F5344CB8AC3E}">
        <p14:creationId xmlns:p14="http://schemas.microsoft.com/office/powerpoint/2010/main" val="1713976277"/>
      </p:ext>
    </p:extLst>
  </p:cSld>
  <p:clrMapOvr>
    <a:masterClrMapping/>
  </p:clrMapOvr>
  <p:transition spd="slow">
    <p:cove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4F0B6F-43D6-5D4B-9022-7E6BFFF8BA62}"/>
              </a:ext>
            </a:extLst>
          </p:cNvPr>
          <p:cNvSpPr>
            <a:spLocks noGrp="1"/>
          </p:cNvSpPr>
          <p:nvPr>
            <p:ph type="title"/>
          </p:nvPr>
        </p:nvSpPr>
        <p:spPr/>
        <p:txBody>
          <a:bodyPr/>
          <a:lstStyle/>
          <a:p>
            <a:r>
              <a:rPr lang="fr-FR" dirty="0"/>
              <a:t>Que peut faire l’entourage  ?</a:t>
            </a:r>
          </a:p>
        </p:txBody>
      </p:sp>
      <p:sp>
        <p:nvSpPr>
          <p:cNvPr id="3" name="Espace réservé du contenu 2">
            <a:extLst>
              <a:ext uri="{FF2B5EF4-FFF2-40B4-BE49-F238E27FC236}">
                <a16:creationId xmlns:a16="http://schemas.microsoft.com/office/drawing/2014/main" id="{1027C09F-BE4E-D345-8609-F0314641A495}"/>
              </a:ext>
            </a:extLst>
          </p:cNvPr>
          <p:cNvSpPr>
            <a:spLocks noGrp="1"/>
          </p:cNvSpPr>
          <p:nvPr>
            <p:ph idx="1"/>
          </p:nvPr>
        </p:nvSpPr>
        <p:spPr/>
        <p:txBody>
          <a:bodyPr>
            <a:normAutofit/>
          </a:bodyPr>
          <a:lstStyle/>
          <a:p>
            <a:r>
              <a:rPr lang="fr-FR" b="0" dirty="0"/>
              <a:t>Aider la personne à identifier ses forces, ses ressources et ses difficultés</a:t>
            </a:r>
          </a:p>
          <a:p>
            <a:endParaRPr lang="fr-FR" b="0" dirty="0"/>
          </a:p>
          <a:p>
            <a:r>
              <a:rPr lang="fr-FR" b="0" dirty="0"/>
              <a:t>L’aider à faire la démarche vers la MDPH, qui peut être un processus long et difficile. Donner du sens à cette démarche car une reconnaissance par la MDPH et des droits ouverts </a:t>
            </a:r>
            <a:r>
              <a:rPr lang="fr-FR" b="0"/>
              <a:t>sont des </a:t>
            </a:r>
            <a:r>
              <a:rPr lang="fr-FR" b="0" dirty="0"/>
              <a:t>soutiens pour avancer dans la vie.</a:t>
            </a:r>
          </a:p>
          <a:p>
            <a:endParaRPr lang="fr-FR" b="0" dirty="0"/>
          </a:p>
          <a:p>
            <a:pPr marL="0" indent="0">
              <a:buNone/>
            </a:pPr>
            <a:r>
              <a:rPr lang="fr-FR" b="0" dirty="0"/>
              <a:t> </a:t>
            </a:r>
          </a:p>
          <a:p>
            <a:r>
              <a:rPr lang="fr-FR" b="0" dirty="0"/>
              <a:t>Plus on agit précocement, moins les conséquences fonctionnelles et sociales sont sévères.</a:t>
            </a:r>
          </a:p>
          <a:p>
            <a:pPr marL="0" indent="0">
              <a:buNone/>
            </a:pPr>
            <a:endParaRPr lang="fr-FR" b="0" dirty="0"/>
          </a:p>
          <a:p>
            <a:pPr marL="0" indent="0">
              <a:buNone/>
            </a:pPr>
            <a:endParaRPr lang="fr-FR" b="0" dirty="0"/>
          </a:p>
          <a:p>
            <a:r>
              <a:rPr lang="fr-FR" b="0" dirty="0"/>
              <a:t>Contribuer à lutter contre la stigmatisation et l’auto-stigmatisation.</a:t>
            </a:r>
          </a:p>
        </p:txBody>
      </p:sp>
      <p:sp>
        <p:nvSpPr>
          <p:cNvPr id="4" name="Espace réservé de la date 3">
            <a:extLst>
              <a:ext uri="{FF2B5EF4-FFF2-40B4-BE49-F238E27FC236}">
                <a16:creationId xmlns:a16="http://schemas.microsoft.com/office/drawing/2014/main" id="{AE331C56-5D2D-6444-84D8-7A5E2B10F412}"/>
              </a:ext>
            </a:extLst>
          </p:cNvPr>
          <p:cNvSpPr>
            <a:spLocks noGrp="1"/>
          </p:cNvSpPr>
          <p:nvPr>
            <p:ph type="dt" sz="half" idx="10"/>
          </p:nvPr>
        </p:nvSpPr>
        <p:spPr/>
        <p:txBody>
          <a:bodyPr/>
          <a:lstStyle/>
          <a:p>
            <a:fld id="{B068D766-E39B-4A96-A445-6CD16123FC18}" type="datetime1">
              <a:rPr lang="fr-FR" smtClean="0"/>
              <a:pPr/>
              <a:t>06/05/2026</a:t>
            </a:fld>
            <a:endParaRPr lang="fr-FR" dirty="0"/>
          </a:p>
        </p:txBody>
      </p:sp>
      <p:sp>
        <p:nvSpPr>
          <p:cNvPr id="5" name="Espace réservé du numéro de diapositive 4">
            <a:extLst>
              <a:ext uri="{FF2B5EF4-FFF2-40B4-BE49-F238E27FC236}">
                <a16:creationId xmlns:a16="http://schemas.microsoft.com/office/drawing/2014/main" id="{596D4714-4313-8544-AF59-5B342092AF97}"/>
              </a:ext>
            </a:extLst>
          </p:cNvPr>
          <p:cNvSpPr>
            <a:spLocks noGrp="1"/>
          </p:cNvSpPr>
          <p:nvPr>
            <p:ph type="sldNum" sz="quarter" idx="12"/>
          </p:nvPr>
        </p:nvSpPr>
        <p:spPr/>
        <p:txBody>
          <a:bodyPr/>
          <a:lstStyle/>
          <a:p>
            <a:fld id="{C8100989-B75F-4602-84D8-19856CD6A586}" type="slidenum">
              <a:rPr lang="fr-FR" smtClean="0"/>
              <a:pPr/>
              <a:t>83</a:t>
            </a:fld>
            <a:endParaRPr lang="fr-FR" dirty="0"/>
          </a:p>
        </p:txBody>
      </p:sp>
    </p:spTree>
    <p:extLst>
      <p:ext uri="{BB962C8B-B14F-4D97-AF65-F5344CB8AC3E}">
        <p14:creationId xmlns:p14="http://schemas.microsoft.com/office/powerpoint/2010/main" val="3492940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E72B60-E143-5D69-0BDD-C3B6FF914284}"/>
              </a:ext>
            </a:extLst>
          </p:cNvPr>
          <p:cNvSpPr>
            <a:spLocks noGrp="1"/>
          </p:cNvSpPr>
          <p:nvPr>
            <p:ph type="dt" sz="half" idx="10"/>
          </p:nvPr>
        </p:nvSpPr>
        <p:spPr/>
        <p:txBody>
          <a:bodyPr/>
          <a:lstStyle/>
          <a:p>
            <a:pPr>
              <a:defRPr/>
            </a:pPr>
            <a:r>
              <a:rPr lang="fr-FR" dirty="0"/>
              <a:t>2024</a:t>
            </a:r>
          </a:p>
        </p:txBody>
      </p:sp>
      <p:sp>
        <p:nvSpPr>
          <p:cNvPr id="3" name="Espace réservé du numéro de diapositive 2">
            <a:extLst>
              <a:ext uri="{FF2B5EF4-FFF2-40B4-BE49-F238E27FC236}">
                <a16:creationId xmlns:a16="http://schemas.microsoft.com/office/drawing/2014/main" id="{48464B1C-9082-0416-ED99-C44FDBF5FC9A}"/>
              </a:ext>
            </a:extLst>
          </p:cNvPr>
          <p:cNvSpPr>
            <a:spLocks noGrp="1"/>
          </p:cNvSpPr>
          <p:nvPr>
            <p:ph type="sldNum" sz="quarter" idx="12"/>
          </p:nvPr>
        </p:nvSpPr>
        <p:spPr/>
        <p:txBody>
          <a:bodyPr/>
          <a:lstStyle/>
          <a:p>
            <a:pPr>
              <a:defRPr/>
            </a:pPr>
            <a:fld id="{D3CDEE19-7D63-4F1E-852F-5B8E7DEE281A}" type="slidenum">
              <a:rPr lang="fr-FR" smtClean="0"/>
              <a:pPr>
                <a:defRPr/>
              </a:pPr>
              <a:t>84</a:t>
            </a:fld>
            <a:endParaRPr lang="fr-FR" dirty="0"/>
          </a:p>
        </p:txBody>
      </p:sp>
      <p:sp>
        <p:nvSpPr>
          <p:cNvPr id="4" name="ZoneTexte 3">
            <a:extLst>
              <a:ext uri="{FF2B5EF4-FFF2-40B4-BE49-F238E27FC236}">
                <a16:creationId xmlns:a16="http://schemas.microsoft.com/office/drawing/2014/main" id="{AE400126-0658-3418-213F-587DE8552BE7}"/>
              </a:ext>
            </a:extLst>
          </p:cNvPr>
          <p:cNvSpPr txBox="1"/>
          <p:nvPr/>
        </p:nvSpPr>
        <p:spPr>
          <a:xfrm>
            <a:off x="3275856" y="2348880"/>
            <a:ext cx="4014240" cy="1754326"/>
          </a:xfrm>
          <a:prstGeom prst="rect">
            <a:avLst/>
          </a:prstGeom>
          <a:solidFill>
            <a:srgbClr val="FFFF00"/>
          </a:solidFill>
          <a:ln>
            <a:solidFill>
              <a:schemeClr val="accent1"/>
            </a:solidFill>
          </a:ln>
        </p:spPr>
        <p:txBody>
          <a:bodyPr wrap="none" rtlCol="0">
            <a:spAutoFit/>
          </a:bodyPr>
          <a:lstStyle/>
          <a:p>
            <a:endParaRPr lang="fr-FR" sz="3600" dirty="0"/>
          </a:p>
          <a:p>
            <a:r>
              <a:rPr lang="fr-FR" sz="3600" dirty="0"/>
              <a:t>Ma MDPH en ligne.  </a:t>
            </a:r>
          </a:p>
          <a:p>
            <a:endParaRPr lang="fr-FR" sz="3600" dirty="0"/>
          </a:p>
        </p:txBody>
      </p:sp>
    </p:spTree>
    <p:extLst>
      <p:ext uri="{BB962C8B-B14F-4D97-AF65-F5344CB8AC3E}">
        <p14:creationId xmlns:p14="http://schemas.microsoft.com/office/powerpoint/2010/main" val="1382173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80496" y="1615060"/>
            <a:ext cx="7990611"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 MDPH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ont l’obligation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de mettre à disposition de leurs usagers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un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téléservice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permettant de </a:t>
            </a:r>
            <a:r>
              <a:rPr kumimoji="0" lang="fr-FR" sz="1800" b="1" i="0" u="none" strike="noStrike" kern="1200" cap="none" spc="0" normalizeH="0" baseline="0" noProof="0" dirty="0">
                <a:ln>
                  <a:noFill/>
                </a:ln>
                <a:solidFill>
                  <a:srgbClr val="FF33CC"/>
                </a:solidFill>
                <a:effectLst/>
                <a:uLnTx/>
                <a:uFillTx/>
                <a:latin typeface="Calibri" panose="020F0502020204030204"/>
                <a:ea typeface="+mn-ea"/>
                <a:cs typeface="+mn-cs"/>
              </a:rPr>
              <a:t>faire une demande en ligne et d’y joindre les pièces nécessaires</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de manière dématérialisée. </a:t>
            </a: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La CNSA a mis à disposition gratuitement le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téléservice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 MDPH en ligne», dans le cadre des évolutions du système d’information des personnes en situation de handicap (SI MDPH).</a:t>
            </a: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r>
              <a:rPr kumimoji="0" lang="fr-FR" sz="1800" b="1" i="0" u="none" strike="noStrike" kern="1200" cap="none" spc="0" normalizeH="0" baseline="0" noProof="0" dirty="0">
                <a:ln>
                  <a:noFill/>
                </a:ln>
                <a:solidFill>
                  <a:srgbClr val="FF33CC"/>
                </a:solidFill>
                <a:effectLst/>
                <a:uLnTx/>
                <a:uFillTx/>
                <a:latin typeface="Calibri" panose="020F0502020204030204"/>
                <a:ea typeface="+mn-ea"/>
                <a:cs typeface="+mn-cs"/>
              </a:rPr>
              <a:t>Ce </a:t>
            </a:r>
            <a:r>
              <a:rPr kumimoji="0" lang="fr-FR" sz="1800" b="1" i="0" u="none" strike="noStrike" kern="1200" cap="none" spc="0" normalizeH="0" baseline="0" noProof="0" dirty="0" err="1">
                <a:ln>
                  <a:noFill/>
                </a:ln>
                <a:solidFill>
                  <a:srgbClr val="FF33CC"/>
                </a:solidFill>
                <a:effectLst/>
                <a:uLnTx/>
                <a:uFillTx/>
                <a:latin typeface="Calibri" panose="020F0502020204030204"/>
                <a:ea typeface="+mn-ea"/>
                <a:cs typeface="+mn-cs"/>
              </a:rPr>
              <a:t>téléservice</a:t>
            </a:r>
            <a:r>
              <a:rPr kumimoji="0" lang="fr-FR" sz="1800" b="1" i="0" u="none" strike="noStrike" kern="1200" cap="none" spc="0" normalizeH="0" baseline="0" noProof="0" dirty="0">
                <a:ln>
                  <a:noFill/>
                </a:ln>
                <a:solidFill>
                  <a:srgbClr val="FF33CC"/>
                </a:solidFill>
                <a:effectLst/>
                <a:uLnTx/>
                <a:uFillTx/>
                <a:latin typeface="Calibri" panose="020F0502020204030204"/>
                <a:ea typeface="+mn-ea"/>
                <a:cs typeface="+mn-cs"/>
              </a:rPr>
              <a:t> communique automatiquement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avec le SI MDPH: </a:t>
            </a:r>
          </a:p>
          <a:p>
            <a:pPr marL="285750" marR="0" lvl="0" indent="-285750" algn="l" defTabSz="914400" rtl="0" eaLnBrk="1" fontAlgn="auto" latinLnBrk="0" hangingPunct="1">
              <a:lnSpc>
                <a:spcPct val="100000"/>
              </a:lnSpc>
              <a:spcBef>
                <a:spcPts val="0"/>
              </a:spcBef>
              <a:spcAft>
                <a:spcPts val="0"/>
              </a:spcAft>
              <a:buClr>
                <a:srgbClr val="D20072"/>
              </a:buClr>
              <a:buSzPct val="130000"/>
              <a:buFontTx/>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Les dossiers demandes et PJ sont automatiquement enregistrés dans le SI MDPH</a:t>
            </a:r>
          </a:p>
          <a:p>
            <a:pPr marL="285750" marR="0" lvl="0" indent="-285750" algn="l" defTabSz="914400" rtl="0" eaLnBrk="1" fontAlgn="auto" latinLnBrk="0" hangingPunct="1">
              <a:lnSpc>
                <a:spcPct val="100000"/>
              </a:lnSpc>
              <a:spcBef>
                <a:spcPts val="0"/>
              </a:spcBef>
              <a:spcAft>
                <a:spcPts val="0"/>
              </a:spcAft>
              <a:buClr>
                <a:srgbClr val="D20072"/>
              </a:buClr>
              <a:buSzPct val="130000"/>
              <a:buFontTx/>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 CERFA + documents joints sont injectés directement dans la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Ged</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D20072"/>
              </a:buClr>
              <a:buSzPct val="130000"/>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D20072"/>
              </a:buClr>
              <a:buSzPct val="130000"/>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D20072"/>
              </a:buClr>
              <a:buSzPct val="130000"/>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r>
              <a:rPr kumimoji="0" lang="fr-FR"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Rectangle 1"/>
          <p:cNvSpPr/>
          <p:nvPr/>
        </p:nvSpPr>
        <p:spPr>
          <a:xfrm>
            <a:off x="1619672" y="758203"/>
            <a:ext cx="6176097" cy="696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Qu’est ce que Ma MDPH en ligne?</a:t>
            </a: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BEE8F-9A8F-4672-B1EC-4822D64DD8A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3135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214378"/>
            <a:ext cx="8858251"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1" i="0" u="none" strike="noStrike" kern="1200" cap="none" spc="0" normalizeH="0" baseline="0" noProof="0" dirty="0">
              <a:ln>
                <a:noFill/>
              </a:ln>
              <a:solidFill>
                <a:srgbClr val="FF33C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800" b="1" i="0" u="none" strike="noStrike" kern="1200" cap="none" spc="0" normalizeH="0" baseline="0" noProof="0" dirty="0">
              <a:ln>
                <a:noFill/>
              </a:ln>
              <a:solidFill>
                <a:srgbClr val="FF33C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r>
              <a:rPr kumimoji="0" lang="fr-FR" sz="1800" b="1" i="0" u="none" strike="noStrike" kern="1200" cap="none" spc="0" normalizeH="0" baseline="0" noProof="0" dirty="0">
                <a:ln>
                  <a:noFill/>
                </a:ln>
                <a:solidFill>
                  <a:srgbClr val="FF33CC"/>
                </a:solidFill>
                <a:effectLst/>
                <a:uLnTx/>
                <a:uFillTx/>
                <a:latin typeface="Calibri" panose="020F0502020204030204"/>
                <a:ea typeface="+mn-ea"/>
                <a:cs typeface="+mn-cs"/>
              </a:rPr>
              <a:t>=&gt; Besoin fort d’accompagnement de l’usager pour l’utilisation de ce service en ligne</a:t>
            </a:r>
            <a:r>
              <a:rPr kumimoji="0" lang="fr-FR"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r>
              <a:rPr kumimoji="0" lang="fr-FR"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
                <a:srgbClr val="D20072"/>
              </a:buClr>
              <a:buSzPct val="130000"/>
              <a:buFontTx/>
              <a:buNone/>
              <a:tabLst/>
              <a:defRPr/>
            </a:pPr>
            <a:endParaRPr kumimoji="0" lang="fr-FR"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 name="Rectangle 1"/>
          <p:cNvSpPr/>
          <p:nvPr/>
        </p:nvSpPr>
        <p:spPr>
          <a:xfrm>
            <a:off x="683568" y="548680"/>
            <a:ext cx="8003232" cy="869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Quels changements avec Ma MDPH en ligne ?</a:t>
            </a: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BEE8F-9A8F-4672-B1EC-4822D64DD8A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Image 7"/>
          <p:cNvPicPr>
            <a:picLocks noChangeAspect="1"/>
          </p:cNvPicPr>
          <p:nvPr/>
        </p:nvPicPr>
        <p:blipFill>
          <a:blip r:embed="rId2"/>
          <a:stretch>
            <a:fillRect/>
          </a:stretch>
        </p:blipFill>
        <p:spPr>
          <a:xfrm>
            <a:off x="5796136" y="1444387"/>
            <a:ext cx="1266825" cy="1428750"/>
          </a:xfrm>
          <a:prstGeom prst="rect">
            <a:avLst/>
          </a:prstGeom>
        </p:spPr>
      </p:pic>
      <p:graphicFrame>
        <p:nvGraphicFramePr>
          <p:cNvPr id="11" name="Tableau 10"/>
          <p:cNvGraphicFramePr>
            <a:graphicFrameLocks noGrp="1"/>
          </p:cNvGraphicFramePr>
          <p:nvPr/>
        </p:nvGraphicFramePr>
        <p:xfrm>
          <a:off x="879456" y="2873137"/>
          <a:ext cx="7755790" cy="2897505"/>
        </p:xfrm>
        <a:graphic>
          <a:graphicData uri="http://schemas.openxmlformats.org/drawingml/2006/table">
            <a:tbl>
              <a:tblPr firstRow="1" bandRow="1">
                <a:tableStyleId>{5C22544A-7EE6-4342-B048-85BDC9FD1C3A}</a:tableStyleId>
              </a:tblPr>
              <a:tblGrid>
                <a:gridCol w="3808909">
                  <a:extLst>
                    <a:ext uri="{9D8B030D-6E8A-4147-A177-3AD203B41FA5}">
                      <a16:colId xmlns:a16="http://schemas.microsoft.com/office/drawing/2014/main" val="20000"/>
                    </a:ext>
                  </a:extLst>
                </a:gridCol>
                <a:gridCol w="3946881">
                  <a:extLst>
                    <a:ext uri="{9D8B030D-6E8A-4147-A177-3AD203B41FA5}">
                      <a16:colId xmlns:a16="http://schemas.microsoft.com/office/drawing/2014/main" val="20001"/>
                    </a:ext>
                  </a:extLst>
                </a:gridCol>
              </a:tblGrid>
              <a:tr h="428625">
                <a:tc>
                  <a:txBody>
                    <a:bodyPr/>
                    <a:lstStyle/>
                    <a:p>
                      <a:r>
                        <a:rPr lang="fr-FR" dirty="0"/>
                        <a:t>usager</a:t>
                      </a:r>
                    </a:p>
                  </a:txBody>
                  <a:tcPr/>
                </a:tc>
                <a:tc>
                  <a:txBody>
                    <a:bodyPr/>
                    <a:lstStyle/>
                    <a:p>
                      <a:r>
                        <a:rPr lang="fr-FR" dirty="0"/>
                        <a:t>Bénéfices</a:t>
                      </a:r>
                    </a:p>
                  </a:txBody>
                  <a:tcPr/>
                </a:tc>
                <a:extLst>
                  <a:ext uri="{0D108BD9-81ED-4DB2-BD59-A6C34878D82A}">
                    <a16:rowId xmlns:a16="http://schemas.microsoft.com/office/drawing/2014/main" val="10000"/>
                  </a:ext>
                </a:extLst>
              </a:tr>
              <a:tr h="370840">
                <a:tc>
                  <a:txBody>
                    <a:bodyPr/>
                    <a:lstStyle/>
                    <a:p>
                      <a:pPr marL="0" indent="0">
                        <a:buClr>
                          <a:srgbClr val="D20072"/>
                        </a:buClr>
                        <a:buSzPct val="130000"/>
                        <a:buFontTx/>
                        <a:buNone/>
                      </a:pPr>
                      <a:r>
                        <a:rPr lang="fr-FR" dirty="0"/>
                        <a:t>Un service en ligne, disponible 24h/24 et 7j/7</a:t>
                      </a:r>
                    </a:p>
                  </a:txBody>
                  <a:tcPr/>
                </a:tc>
                <a:tc>
                  <a:txBody>
                    <a:bodyPr/>
                    <a:lstStyle/>
                    <a:p>
                      <a:r>
                        <a:rPr lang="fr-FR" dirty="0"/>
                        <a:t>Intégration directe des informations dans le SI et donc limite la perte d’information</a:t>
                      </a:r>
                    </a:p>
                  </a:txBody>
                  <a:tcPr/>
                </a:tc>
                <a:extLst>
                  <a:ext uri="{0D108BD9-81ED-4DB2-BD59-A6C34878D82A}">
                    <a16:rowId xmlns:a16="http://schemas.microsoft.com/office/drawing/2014/main" val="10001"/>
                  </a:ext>
                </a:extLst>
              </a:tr>
              <a:tr h="370840">
                <a:tc>
                  <a:txBody>
                    <a:bodyPr/>
                    <a:lstStyle/>
                    <a:p>
                      <a:pPr marL="0" indent="0">
                        <a:buClr>
                          <a:srgbClr val="D20072"/>
                        </a:buClr>
                        <a:buSzPct val="130000"/>
                        <a:buFontTx/>
                        <a:buNone/>
                      </a:pPr>
                      <a:r>
                        <a:rPr lang="fr-FR" dirty="0"/>
                        <a:t>La garantie que le dossier de demande est bien parvenu entre les mains d’un agent de la MDPH</a:t>
                      </a:r>
                    </a:p>
                  </a:txBody>
                  <a:tcPr/>
                </a:tc>
                <a:tc>
                  <a:txBody>
                    <a:bodyPr/>
                    <a:lstStyle/>
                    <a:p>
                      <a:pPr marL="0" indent="0">
                        <a:buClr>
                          <a:srgbClr val="D20072"/>
                        </a:buClr>
                        <a:buSzPct val="130000"/>
                        <a:buFontTx/>
                        <a:buNone/>
                      </a:pPr>
                      <a:r>
                        <a:rPr lang="fr-FR" dirty="0"/>
                        <a:t>Traçabilité de la demande usager</a:t>
                      </a:r>
                    </a:p>
                  </a:txBody>
                  <a:tcPr/>
                </a:tc>
                <a:extLst>
                  <a:ext uri="{0D108BD9-81ED-4DB2-BD59-A6C34878D82A}">
                    <a16:rowId xmlns:a16="http://schemas.microsoft.com/office/drawing/2014/main" val="10002"/>
                  </a:ext>
                </a:extLst>
              </a:tr>
              <a:tr h="370840">
                <a:tc>
                  <a:txBody>
                    <a:bodyPr/>
                    <a:lstStyle/>
                    <a:p>
                      <a:pPr marL="0" indent="0">
                        <a:buClr>
                          <a:srgbClr val="D20072"/>
                        </a:buClr>
                        <a:buSzPct val="130000"/>
                        <a:buFontTx/>
                        <a:buNone/>
                      </a:pPr>
                      <a:r>
                        <a:rPr lang="fr-FR" dirty="0"/>
                        <a:t>La possibilité de suivre sa demande, depuis son espace personnel</a:t>
                      </a:r>
                    </a:p>
                  </a:txBody>
                  <a:tcPr/>
                </a:tc>
                <a:tc>
                  <a:txBody>
                    <a:bodyPr/>
                    <a:lstStyle/>
                    <a:p>
                      <a:pPr>
                        <a:buClr>
                          <a:srgbClr val="D20072"/>
                        </a:buClr>
                        <a:buSzPct val="130000"/>
                      </a:pPr>
                      <a:r>
                        <a:rPr lang="fr-FR" dirty="0"/>
                        <a:t>Information disponible de suite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70124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2acc56bf5_2_436"/>
          <p:cNvSpPr/>
          <p:nvPr/>
        </p:nvSpPr>
        <p:spPr>
          <a:xfrm>
            <a:off x="459000" y="9289194"/>
            <a:ext cx="4806315" cy="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8" name="Google Shape;238;gf2acc56bf5_2_436"/>
          <p:cNvSpPr/>
          <p:nvPr/>
        </p:nvSpPr>
        <p:spPr>
          <a:xfrm rot="10800000" flipH="1">
            <a:off x="654066" y="5634914"/>
            <a:ext cx="6921094" cy="8055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1" name="Google Shape;241;gf2acc56bf5_2_436"/>
          <p:cNvSpPr/>
          <p:nvPr/>
        </p:nvSpPr>
        <p:spPr>
          <a:xfrm>
            <a:off x="1176607" y="1015214"/>
            <a:ext cx="5712525" cy="484650"/>
          </a:xfrm>
          <a:prstGeom prst="rect">
            <a:avLst/>
          </a:prstGeom>
          <a:noFill/>
          <a:ln>
            <a:noFill/>
          </a:ln>
        </p:spPr>
        <p:txBody>
          <a:bodyPr spcFirstLastPara="1" wrap="square" lIns="68569" tIns="34275" rIns="68569" bIns="34275" anchor="t" anchorCtr="0">
            <a:noAutofit/>
          </a:bodyPr>
          <a:lstStyle/>
          <a:p>
            <a:pPr>
              <a:buClr>
                <a:srgbClr val="000000"/>
              </a:buClr>
              <a:buSzPts val="3600"/>
            </a:pPr>
            <a:endParaRPr sz="2700" dirty="0">
              <a:solidFill>
                <a:schemeClr val="dk1"/>
              </a:solidFill>
              <a:latin typeface="Calibri"/>
              <a:ea typeface="Calibri"/>
              <a:cs typeface="Calibri"/>
              <a:sym typeface="Calibri"/>
            </a:endParaRPr>
          </a:p>
        </p:txBody>
      </p:sp>
      <p:sp>
        <p:nvSpPr>
          <p:cNvPr id="242" name="Google Shape;242;gf2acc56bf5_2_436"/>
          <p:cNvSpPr txBox="1"/>
          <p:nvPr/>
        </p:nvSpPr>
        <p:spPr>
          <a:xfrm>
            <a:off x="1482629" y="2333330"/>
            <a:ext cx="6159150" cy="279692"/>
          </a:xfrm>
          <a:prstGeom prst="rect">
            <a:avLst/>
          </a:prstGeom>
          <a:noFill/>
          <a:ln>
            <a:noFill/>
          </a:ln>
        </p:spPr>
        <p:txBody>
          <a:bodyPr spcFirstLastPara="1" wrap="square" lIns="0" tIns="9525" rIns="0" bIns="0" anchor="t" anchorCtr="0">
            <a:spAutoFit/>
          </a:bodyPr>
          <a:lstStyle/>
          <a:p>
            <a:pPr marL="9525" marR="3810">
              <a:lnSpc>
                <a:spcPct val="129600"/>
              </a:lnSpc>
              <a:buClr>
                <a:srgbClr val="000000"/>
              </a:buClr>
              <a:buSzPts val="1800"/>
            </a:pPr>
            <a:endParaRPr sz="1350">
              <a:solidFill>
                <a:srgbClr val="000000"/>
              </a:solidFill>
              <a:latin typeface="Trebuchet MS"/>
              <a:ea typeface="Trebuchet MS"/>
              <a:cs typeface="Trebuchet MS"/>
              <a:sym typeface="Trebuchet MS"/>
            </a:endParaRPr>
          </a:p>
        </p:txBody>
      </p:sp>
      <p:sp>
        <p:nvSpPr>
          <p:cNvPr id="244" name="Google Shape;244;gf2acc56bf5_2_436"/>
          <p:cNvSpPr txBox="1"/>
          <p:nvPr/>
        </p:nvSpPr>
        <p:spPr>
          <a:xfrm>
            <a:off x="1600950" y="2390063"/>
            <a:ext cx="5132250" cy="415476"/>
          </a:xfrm>
          <a:prstGeom prst="rect">
            <a:avLst/>
          </a:prstGeom>
          <a:noFill/>
          <a:ln>
            <a:noFill/>
          </a:ln>
        </p:spPr>
        <p:txBody>
          <a:bodyPr spcFirstLastPara="1" wrap="square" lIns="68569" tIns="68569" rIns="68569" bIns="68569" anchor="t" anchorCtr="0">
            <a:spAutoFit/>
          </a:bodyPr>
          <a:lstStyle/>
          <a:p>
            <a:endParaRPr>
              <a:solidFill>
                <a:schemeClr val="dk1"/>
              </a:solidFill>
              <a:latin typeface="Trebuchet MS"/>
              <a:ea typeface="Trebuchet MS"/>
              <a:cs typeface="Trebuchet MS"/>
              <a:sym typeface="Trebuchet MS"/>
            </a:endParaRPr>
          </a:p>
        </p:txBody>
      </p:sp>
      <p:pic>
        <p:nvPicPr>
          <p:cNvPr id="255" name="Google Shape;255;gf2acc56bf5_2_436"/>
          <p:cNvPicPr preferRelativeResize="0"/>
          <p:nvPr/>
        </p:nvPicPr>
        <p:blipFill>
          <a:blip r:embed="rId3">
            <a:alphaModFix/>
          </a:blip>
          <a:stretch>
            <a:fillRect/>
          </a:stretch>
        </p:blipFill>
        <p:spPr>
          <a:xfrm>
            <a:off x="8161256" y="5127255"/>
            <a:ext cx="921150" cy="921167"/>
          </a:xfrm>
          <a:prstGeom prst="rect">
            <a:avLst/>
          </a:prstGeom>
          <a:noFill/>
          <a:ln>
            <a:noFill/>
          </a:ln>
        </p:spPr>
      </p:pic>
      <p:sp>
        <p:nvSpPr>
          <p:cNvPr id="2" name="ZoneTexte 1">
            <a:extLst>
              <a:ext uri="{FF2B5EF4-FFF2-40B4-BE49-F238E27FC236}">
                <a16:creationId xmlns:a16="http://schemas.microsoft.com/office/drawing/2014/main" id="{D5527006-D8F0-254A-ACC8-660003B7C932}"/>
              </a:ext>
            </a:extLst>
          </p:cNvPr>
          <p:cNvSpPr txBox="1"/>
          <p:nvPr/>
        </p:nvSpPr>
        <p:spPr>
          <a:xfrm>
            <a:off x="2051720" y="1553487"/>
            <a:ext cx="4968552" cy="2091537"/>
          </a:xfrm>
          <a:prstGeom prst="rect">
            <a:avLst/>
          </a:prstGeom>
          <a:noFill/>
        </p:spPr>
        <p:txBody>
          <a:bodyPr wrap="square" rtlCol="0">
            <a:spAutoFit/>
          </a:bodyPr>
          <a:lstStyle/>
          <a:p>
            <a:r>
              <a:rPr lang="fr-FR" sz="2800" dirty="0">
                <a:latin typeface="Bradley Hand" pitchFamily="2" charset="77"/>
              </a:rPr>
              <a:t>Merci de votre attention</a:t>
            </a:r>
          </a:p>
          <a:p>
            <a:endParaRPr lang="fr-FR" sz="2800" dirty="0"/>
          </a:p>
          <a:p>
            <a:endParaRPr lang="fr-FR" dirty="0"/>
          </a:p>
          <a:p>
            <a:endParaRPr lang="fr-FR" dirty="0"/>
          </a:p>
          <a:p>
            <a:endParaRPr lang="fr-FR" dirty="0"/>
          </a:p>
          <a:p>
            <a:r>
              <a:rPr lang="fr-FR" dirty="0"/>
              <a:t> </a:t>
            </a:r>
          </a:p>
        </p:txBody>
      </p:sp>
      <p:pic>
        <p:nvPicPr>
          <p:cNvPr id="11" name="Image 10">
            <a:extLst>
              <a:ext uri="{FF2B5EF4-FFF2-40B4-BE49-F238E27FC236}">
                <a16:creationId xmlns:a16="http://schemas.microsoft.com/office/drawing/2014/main" id="{8746C227-62C7-CB4C-A8E8-23FB2B56E282}"/>
              </a:ext>
            </a:extLst>
          </p:cNvPr>
          <p:cNvPicPr>
            <a:picLocks noChangeAspect="1"/>
          </p:cNvPicPr>
          <p:nvPr/>
        </p:nvPicPr>
        <p:blipFill>
          <a:blip r:embed="rId4"/>
          <a:stretch>
            <a:fillRect/>
          </a:stretch>
        </p:blipFill>
        <p:spPr>
          <a:xfrm>
            <a:off x="2352236" y="2989625"/>
            <a:ext cx="3188660" cy="1806907"/>
          </a:xfrm>
          <a:prstGeom prst="rect">
            <a:avLst/>
          </a:prstGeom>
        </p:spPr>
      </p:pic>
      <p:sp>
        <p:nvSpPr>
          <p:cNvPr id="3" name="Espace réservé du numéro de diapositive 2">
            <a:extLst>
              <a:ext uri="{FF2B5EF4-FFF2-40B4-BE49-F238E27FC236}">
                <a16:creationId xmlns:a16="http://schemas.microsoft.com/office/drawing/2014/main" id="{03C5FE01-47F5-B54D-B039-A0025019EC37}"/>
              </a:ext>
            </a:extLst>
          </p:cNvPr>
          <p:cNvSpPr>
            <a:spLocks noGrp="1"/>
          </p:cNvSpPr>
          <p:nvPr>
            <p:ph type="sldNum" idx="12"/>
          </p:nvPr>
        </p:nvSpPr>
        <p:spPr/>
        <p:txBody>
          <a:bodyPr/>
          <a:lstStyle/>
          <a:p>
            <a:fld id="{00000000-1234-1234-1234-123412341234}" type="slidenum">
              <a:rPr lang="fr-FR" smtClean="0"/>
              <a:pPr/>
              <a:t>87</a:t>
            </a:fld>
            <a:endParaRPr lang="fr-FR"/>
          </a:p>
        </p:txBody>
      </p:sp>
    </p:spTree>
    <p:extLst>
      <p:ext uri="{BB962C8B-B14F-4D97-AF65-F5344CB8AC3E}">
        <p14:creationId xmlns:p14="http://schemas.microsoft.com/office/powerpoint/2010/main" val="801286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2acc56bf5_2_436"/>
          <p:cNvSpPr/>
          <p:nvPr/>
        </p:nvSpPr>
        <p:spPr>
          <a:xfrm>
            <a:off x="459000" y="9289194"/>
            <a:ext cx="4806315" cy="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38" name="Google Shape;238;gf2acc56bf5_2_436"/>
          <p:cNvSpPr/>
          <p:nvPr/>
        </p:nvSpPr>
        <p:spPr>
          <a:xfrm rot="10800000" flipH="1">
            <a:off x="654066" y="5593610"/>
            <a:ext cx="6921094" cy="80550"/>
          </a:xfrm>
          <a:custGeom>
            <a:avLst/>
            <a:gdLst/>
            <a:ahLst/>
            <a:cxnLst/>
            <a:rect l="l" t="t" r="r" b="b"/>
            <a:pathLst>
              <a:path w="6408420" h="120000" extrusionOk="0">
                <a:moveTo>
                  <a:pt x="6408000" y="0"/>
                </a:moveTo>
                <a:lnTo>
                  <a:pt x="0" y="0"/>
                </a:lnTo>
              </a:path>
            </a:pathLst>
          </a:custGeom>
          <a:noFill/>
          <a:ln w="9525" cap="flat" cmpd="sng">
            <a:solidFill>
              <a:srgbClr val="53B7E8"/>
            </a:solidFill>
            <a:prstDash val="solid"/>
            <a:round/>
            <a:headEnd type="none" w="sm" len="sm"/>
            <a:tailEnd type="none" w="sm" len="sm"/>
          </a:ln>
        </p:spPr>
        <p:txBody>
          <a:bodyPr spcFirstLastPara="1" wrap="square" lIns="0" tIns="0" rIns="0" bIns="0" anchor="t" anchorCtr="0">
            <a:noAutofit/>
          </a:bodyPr>
          <a:lstStyle/>
          <a:p>
            <a:pPr>
              <a:buClr>
                <a:srgbClr val="000000"/>
              </a:buClr>
              <a:buSzPts val="1800"/>
            </a:pPr>
            <a:endParaRPr sz="1350">
              <a:solidFill>
                <a:schemeClr val="dk1"/>
              </a:solidFill>
              <a:latin typeface="Calibri"/>
              <a:ea typeface="Calibri"/>
              <a:cs typeface="Calibri"/>
              <a:sym typeface="Calibri"/>
            </a:endParaRPr>
          </a:p>
        </p:txBody>
      </p:sp>
      <p:sp>
        <p:nvSpPr>
          <p:cNvPr id="242" name="Google Shape;242;gf2acc56bf5_2_436"/>
          <p:cNvSpPr txBox="1"/>
          <p:nvPr/>
        </p:nvSpPr>
        <p:spPr>
          <a:xfrm>
            <a:off x="1482629" y="2333330"/>
            <a:ext cx="6159150" cy="279692"/>
          </a:xfrm>
          <a:prstGeom prst="rect">
            <a:avLst/>
          </a:prstGeom>
          <a:noFill/>
          <a:ln>
            <a:noFill/>
          </a:ln>
        </p:spPr>
        <p:txBody>
          <a:bodyPr spcFirstLastPara="1" wrap="square" lIns="0" tIns="9525" rIns="0" bIns="0" anchor="t" anchorCtr="0">
            <a:spAutoFit/>
          </a:bodyPr>
          <a:lstStyle/>
          <a:p>
            <a:pPr marL="9525" marR="3810">
              <a:lnSpc>
                <a:spcPct val="129600"/>
              </a:lnSpc>
              <a:buClr>
                <a:srgbClr val="000000"/>
              </a:buClr>
              <a:buSzPts val="1800"/>
            </a:pPr>
            <a:endParaRPr sz="1350">
              <a:solidFill>
                <a:srgbClr val="000000"/>
              </a:solidFill>
              <a:latin typeface="Trebuchet MS"/>
              <a:ea typeface="Trebuchet MS"/>
              <a:cs typeface="Trebuchet MS"/>
              <a:sym typeface="Trebuchet MS"/>
            </a:endParaRPr>
          </a:p>
        </p:txBody>
      </p:sp>
      <p:pic>
        <p:nvPicPr>
          <p:cNvPr id="255" name="Google Shape;255;gf2acc56bf5_2_436"/>
          <p:cNvPicPr preferRelativeResize="0"/>
          <p:nvPr/>
        </p:nvPicPr>
        <p:blipFill>
          <a:blip r:embed="rId3">
            <a:alphaModFix/>
          </a:blip>
          <a:stretch>
            <a:fillRect/>
          </a:stretch>
        </p:blipFill>
        <p:spPr>
          <a:xfrm>
            <a:off x="8161256" y="5127255"/>
            <a:ext cx="921150" cy="921167"/>
          </a:xfrm>
          <a:prstGeom prst="rect">
            <a:avLst/>
          </a:prstGeom>
          <a:noFill/>
          <a:ln>
            <a:noFill/>
          </a:ln>
        </p:spPr>
      </p:pic>
      <p:sp>
        <p:nvSpPr>
          <p:cNvPr id="13" name="Titre 1">
            <a:extLst>
              <a:ext uri="{FF2B5EF4-FFF2-40B4-BE49-F238E27FC236}">
                <a16:creationId xmlns:a16="http://schemas.microsoft.com/office/drawing/2014/main" id="{49BDD801-6EAC-4A91-B3E6-0F201B72ED9D}"/>
              </a:ext>
            </a:extLst>
          </p:cNvPr>
          <p:cNvSpPr txBox="1">
            <a:spLocks/>
          </p:cNvSpPr>
          <p:nvPr/>
        </p:nvSpPr>
        <p:spPr>
          <a:xfrm>
            <a:off x="800101" y="540784"/>
            <a:ext cx="7879131" cy="690212"/>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3600"/>
            </a:pPr>
            <a:r>
              <a:rPr lang="fr-FR" sz="3600" b="1" dirty="0">
                <a:solidFill>
                  <a:srgbClr val="293896"/>
                </a:solidFill>
                <a:latin typeface="Trebuchet MS"/>
              </a:rPr>
              <a:t>Le handicap psychique </a:t>
            </a:r>
          </a:p>
        </p:txBody>
      </p:sp>
      <p:sp>
        <p:nvSpPr>
          <p:cNvPr id="12" name="Espace réservé du contenu 2">
            <a:extLst>
              <a:ext uri="{FF2B5EF4-FFF2-40B4-BE49-F238E27FC236}">
                <a16:creationId xmlns:a16="http://schemas.microsoft.com/office/drawing/2014/main" id="{98CDAB8C-2DC2-4A6C-8EE9-5390D7CB7208}"/>
              </a:ext>
            </a:extLst>
          </p:cNvPr>
          <p:cNvSpPr txBox="1">
            <a:spLocks/>
          </p:cNvSpPr>
          <p:nvPr/>
        </p:nvSpPr>
        <p:spPr>
          <a:xfrm>
            <a:off x="800101" y="1230997"/>
            <a:ext cx="7543799" cy="4741114"/>
          </a:xfrm>
          <a:prstGeom prst="rect">
            <a:avLst/>
          </a:prstGeom>
        </p:spPr>
        <p:txBody>
          <a:bodyPr vert="horz" lIns="68580" tIns="34290" rIns="68580" bIns="3429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spcBef>
                <a:spcPts val="375"/>
              </a:spcBef>
              <a:buNone/>
              <a:defRPr/>
            </a:pPr>
            <a:r>
              <a:rPr lang="fr-FR" sz="7200" dirty="0">
                <a:solidFill>
                  <a:sysClr val="windowText" lastClr="000000"/>
                </a:solidFill>
                <a:latin typeface="Calibri" panose="020F0502020204030204"/>
              </a:rPr>
              <a:t> </a:t>
            </a:r>
          </a:p>
          <a:p>
            <a:pPr marL="0" indent="0" algn="just" defTabSz="685800">
              <a:spcBef>
                <a:spcPts val="375"/>
              </a:spcBef>
              <a:buNone/>
              <a:defRPr/>
            </a:pPr>
            <a:endParaRPr lang="fr-FR" sz="7200" dirty="0">
              <a:solidFill>
                <a:sysClr val="windowText" lastClr="000000"/>
              </a:solidFill>
              <a:latin typeface="Calibri" panose="020F0502020204030204"/>
              <a:cs typeface="Arial" panose="020B0604020202020204" pitchFamily="34" charset="0"/>
            </a:endParaRPr>
          </a:p>
          <a:p>
            <a:pPr marL="0" indent="0" algn="just" defTabSz="685800">
              <a:spcBef>
                <a:spcPts val="375"/>
              </a:spcBef>
              <a:buNone/>
              <a:defRPr/>
            </a:pPr>
            <a:endParaRPr lang="fr-FR" sz="7200" dirty="0">
              <a:solidFill>
                <a:sysClr val="windowText" lastClr="000000"/>
              </a:solidFill>
              <a:latin typeface="Calibri" panose="020F0502020204030204"/>
              <a:cs typeface="Arial" panose="020B0604020202020204" pitchFamily="34" charset="0"/>
            </a:endParaRPr>
          </a:p>
          <a:p>
            <a:pPr marL="0" indent="0" algn="just" defTabSz="685800">
              <a:spcBef>
                <a:spcPts val="375"/>
              </a:spcBef>
              <a:buNone/>
              <a:defRPr/>
            </a:pPr>
            <a:r>
              <a:rPr lang="fr-FR" sz="7200" dirty="0">
                <a:solidFill>
                  <a:sysClr val="windowText" lastClr="000000"/>
                </a:solidFill>
                <a:latin typeface="Arial" panose="020B0604020202020204" pitchFamily="34" charset="0"/>
                <a:cs typeface="Arial" panose="020B0604020202020204" pitchFamily="34" charset="0"/>
              </a:rPr>
              <a:t>« </a:t>
            </a:r>
            <a:r>
              <a:rPr lang="fr-FR" sz="7200" i="1" dirty="0">
                <a:solidFill>
                  <a:sysClr val="windowText" lastClr="000000"/>
                </a:solidFill>
                <a:latin typeface="Arial" panose="020B0604020202020204" pitchFamily="34" charset="0"/>
                <a:cs typeface="Arial" panose="020B0604020202020204" pitchFamily="34" charset="0"/>
              </a:rPr>
              <a:t>Limitations d’activités ou restrictions de participation à la vie en société subie dans son environnement par une personne en raison d’une altération d’une ou plusieurs fonctions mentales, cognitives ou psychiques</a:t>
            </a:r>
            <a:r>
              <a:rPr lang="fr-FR" sz="7200" dirty="0">
                <a:solidFill>
                  <a:sysClr val="windowText" lastClr="000000"/>
                </a:solidFill>
                <a:latin typeface="Arial" panose="020B0604020202020204" pitchFamily="34" charset="0"/>
                <a:cs typeface="Arial" panose="020B0604020202020204" pitchFamily="34" charset="0"/>
              </a:rPr>
              <a:t> »</a:t>
            </a:r>
          </a:p>
          <a:p>
            <a:pPr marL="171450" indent="-171450" algn="just" defTabSz="685800">
              <a:spcBef>
                <a:spcPts val="375"/>
              </a:spcBef>
              <a:defRPr/>
            </a:pPr>
            <a:endParaRPr lang="fr-FR" sz="7200" dirty="0">
              <a:solidFill>
                <a:sysClr val="windowText" lastClr="000000"/>
              </a:solidFill>
              <a:latin typeface="Arial" panose="020B0604020202020204" pitchFamily="34" charset="0"/>
              <a:cs typeface="Arial" panose="020B0604020202020204" pitchFamily="34" charset="0"/>
            </a:endParaRPr>
          </a:p>
          <a:p>
            <a:pPr marL="0" indent="0" algn="just" defTabSz="685800">
              <a:spcBef>
                <a:spcPts val="375"/>
              </a:spcBef>
              <a:buNone/>
              <a:defRPr/>
            </a:pPr>
            <a:r>
              <a:rPr lang="fr-FR" sz="7200" dirty="0">
                <a:solidFill>
                  <a:sysClr val="windowText" lastClr="000000"/>
                </a:solidFill>
                <a:highlight>
                  <a:srgbClr val="FFFF99"/>
                </a:highlight>
                <a:latin typeface="Arial" panose="020B0604020202020204" pitchFamily="34" charset="0"/>
                <a:cs typeface="Arial" panose="020B0604020202020204" pitchFamily="34" charset="0"/>
              </a:rPr>
              <a:t>Désavantage social qui résulte </a:t>
            </a:r>
          </a:p>
          <a:p>
            <a:pPr algn="just" defTabSz="685800">
              <a:spcBef>
                <a:spcPts val="375"/>
              </a:spcBef>
              <a:buFont typeface="Wingdings" pitchFamily="2" charset="2"/>
              <a:buChar char="ü"/>
              <a:defRPr/>
            </a:pPr>
            <a:r>
              <a:rPr lang="fr-FR" sz="7200" dirty="0">
                <a:solidFill>
                  <a:sysClr val="windowText" lastClr="000000"/>
                </a:solidFill>
                <a:highlight>
                  <a:srgbClr val="FFFF99"/>
                </a:highlight>
                <a:latin typeface="Arial" panose="020B0604020202020204" pitchFamily="34" charset="0"/>
                <a:cs typeface="Arial" panose="020B0604020202020204" pitchFamily="34" charset="0"/>
              </a:rPr>
              <a:t>des retentissements de la maladie sur les activités de la vie quotidienne et sociale d’une personne </a:t>
            </a:r>
          </a:p>
          <a:p>
            <a:pPr algn="just" defTabSz="685800">
              <a:spcBef>
                <a:spcPts val="375"/>
              </a:spcBef>
              <a:buFont typeface="Wingdings" pitchFamily="2" charset="2"/>
              <a:buChar char="ü"/>
              <a:defRPr/>
            </a:pPr>
            <a:r>
              <a:rPr lang="fr-FR" sz="7200" dirty="0">
                <a:solidFill>
                  <a:sysClr val="windowText" lastClr="000000"/>
                </a:solidFill>
                <a:highlight>
                  <a:srgbClr val="FFFF99"/>
                </a:highlight>
                <a:latin typeface="Arial" panose="020B0604020202020204" pitchFamily="34" charset="0"/>
                <a:cs typeface="Arial" panose="020B0604020202020204" pitchFamily="34" charset="0"/>
              </a:rPr>
              <a:t>et des conséquences d’obstacles environnementaux.</a:t>
            </a:r>
          </a:p>
          <a:p>
            <a:pPr algn="just" defTabSz="685800">
              <a:spcBef>
                <a:spcPts val="375"/>
              </a:spcBef>
              <a:buFont typeface="Wingdings" pitchFamily="2" charset="2"/>
              <a:buChar char="ü"/>
              <a:defRPr/>
            </a:pPr>
            <a:endParaRPr lang="fr-FR" sz="7200" dirty="0">
              <a:solidFill>
                <a:sysClr val="windowText" lastClr="000000"/>
              </a:solidFill>
              <a:highlight>
                <a:srgbClr val="FFFF00"/>
              </a:highlight>
              <a:latin typeface="Arial" panose="020B0604020202020204" pitchFamily="34" charset="0"/>
              <a:cs typeface="Arial" panose="020B0604020202020204" pitchFamily="34" charset="0"/>
            </a:endParaRPr>
          </a:p>
          <a:p>
            <a:pPr marL="0" indent="0" algn="just" defTabSz="685800">
              <a:spcBef>
                <a:spcPts val="375"/>
              </a:spcBef>
              <a:buNone/>
              <a:defRPr/>
            </a:pPr>
            <a:r>
              <a:rPr lang="fr-FR" sz="7200" dirty="0">
                <a:solidFill>
                  <a:sysClr val="windowText" lastClr="000000"/>
                </a:solidFill>
                <a:latin typeface="Arial" panose="020B0604020202020204" pitchFamily="34" charset="0"/>
                <a:cs typeface="Arial" panose="020B0604020202020204" pitchFamily="34" charset="0"/>
              </a:rPr>
              <a:t>Les troubles psychiques, leurs retentissements sont hétérogènes, variables d’une personne à l’autre pour un même diagnostic et variables dans le temps.</a:t>
            </a:r>
          </a:p>
          <a:p>
            <a:pPr marL="0" indent="0" algn="just" defTabSz="685800">
              <a:spcBef>
                <a:spcPts val="375"/>
              </a:spcBef>
              <a:buNone/>
              <a:defRPr/>
            </a:pPr>
            <a:endParaRPr lang="fr-FR" sz="7200" dirty="0">
              <a:solidFill>
                <a:sysClr val="windowText" lastClr="000000"/>
              </a:solidFill>
              <a:latin typeface="Arial" panose="020B0604020202020204" pitchFamily="34" charset="0"/>
              <a:cs typeface="Arial" panose="020B0604020202020204" pitchFamily="34" charset="0"/>
            </a:endParaRPr>
          </a:p>
          <a:p>
            <a:pPr marL="0" indent="0" algn="just" defTabSz="685800">
              <a:spcBef>
                <a:spcPts val="375"/>
              </a:spcBef>
              <a:buNone/>
              <a:defRPr/>
            </a:pPr>
            <a:endParaRPr lang="fr-FR" sz="7200" dirty="0">
              <a:solidFill>
                <a:sysClr val="windowText" lastClr="000000"/>
              </a:solidFill>
              <a:latin typeface="Arial" panose="020B0604020202020204" pitchFamily="34" charset="0"/>
              <a:cs typeface="Arial" panose="020B0604020202020204" pitchFamily="34" charset="0"/>
            </a:endParaRPr>
          </a:p>
          <a:p>
            <a:pPr marL="0" indent="0" algn="just" defTabSz="685800">
              <a:spcBef>
                <a:spcPts val="375"/>
              </a:spcBef>
              <a:buNone/>
              <a:defRPr/>
            </a:pPr>
            <a:r>
              <a:rPr lang="fr-FR" sz="7200" dirty="0">
                <a:solidFill>
                  <a:sysClr val="windowText" lastClr="000000"/>
                </a:solidFill>
                <a:latin typeface="Arial" panose="020B0604020202020204" pitchFamily="34" charset="0"/>
                <a:cs typeface="Arial" panose="020B0604020202020204" pitchFamily="34" charset="0"/>
              </a:rPr>
              <a:t>Mais toujours: vulnérabilité des personnes, et extrême sensibilité à l’environnement et aux situations de stress</a:t>
            </a:r>
          </a:p>
          <a:p>
            <a:pPr marL="0" indent="0" algn="just" defTabSz="685800">
              <a:spcBef>
                <a:spcPts val="375"/>
              </a:spcBef>
              <a:buNone/>
              <a:defRPr/>
            </a:pPr>
            <a:endParaRPr lang="fr-FR" sz="7200" dirty="0">
              <a:solidFill>
                <a:sysClr val="windowText" lastClr="000000"/>
              </a:solidFill>
              <a:latin typeface="Arial" panose="020B0604020202020204" pitchFamily="34" charset="0"/>
              <a:cs typeface="Arial" panose="020B0604020202020204" pitchFamily="34" charset="0"/>
            </a:endParaRPr>
          </a:p>
          <a:p>
            <a:pPr marL="0" indent="0" algn="just" defTabSz="685800">
              <a:spcBef>
                <a:spcPts val="375"/>
              </a:spcBef>
              <a:buNone/>
              <a:defRPr/>
            </a:pPr>
            <a:r>
              <a:rPr lang="fr-FR" sz="7200" dirty="0">
                <a:solidFill>
                  <a:sysClr val="windowText" lastClr="000000"/>
                </a:solidFill>
                <a:latin typeface="Arial" panose="020B0604020202020204" pitchFamily="34" charset="0"/>
                <a:cs typeface="Arial" panose="020B0604020202020204" pitchFamily="34" charset="0"/>
              </a:rPr>
              <a:t>Le  handicap n’est pas un diagnostic médical.</a:t>
            </a:r>
          </a:p>
          <a:p>
            <a:pPr marL="0" indent="0" algn="just" defTabSz="685800">
              <a:spcBef>
                <a:spcPts val="375"/>
              </a:spcBef>
              <a:buNone/>
              <a:defRPr/>
            </a:pPr>
            <a:endParaRPr lang="fr-FR" sz="7200" dirty="0">
              <a:solidFill>
                <a:sysClr val="windowText" lastClr="000000"/>
              </a:solidFill>
              <a:latin typeface="Arial" panose="020B0604020202020204" pitchFamily="34" charset="0"/>
              <a:cs typeface="Arial" panose="020B0604020202020204" pitchFamily="34" charset="0"/>
            </a:endParaRPr>
          </a:p>
          <a:p>
            <a:pPr marL="0" indent="0" algn="just" defTabSz="685800">
              <a:spcBef>
                <a:spcPts val="375"/>
              </a:spcBef>
              <a:buNone/>
              <a:defRPr/>
            </a:pPr>
            <a:endParaRPr lang="fr-FR" sz="6200" dirty="0">
              <a:solidFill>
                <a:sysClr val="windowText" lastClr="000000"/>
              </a:solidFill>
              <a:latin typeface="Arial" panose="020B0604020202020204" pitchFamily="34" charset="0"/>
              <a:cs typeface="Arial" panose="020B0604020202020204" pitchFamily="34" charset="0"/>
            </a:endParaRPr>
          </a:p>
          <a:p>
            <a:pPr marL="0" indent="0" algn="just" defTabSz="685800">
              <a:spcBef>
                <a:spcPts val="375"/>
              </a:spcBef>
              <a:buNone/>
              <a:defRPr/>
            </a:pPr>
            <a:endParaRPr lang="fr-FR" sz="6200" dirty="0">
              <a:solidFill>
                <a:sysClr val="windowText" lastClr="000000"/>
              </a:solidFill>
              <a:latin typeface="Arial" panose="020B0604020202020204" pitchFamily="34" charset="0"/>
              <a:cs typeface="Arial" panose="020B0604020202020204" pitchFamily="34" charset="0"/>
            </a:endParaRPr>
          </a:p>
          <a:p>
            <a:pPr marL="342900" lvl="1" indent="0" algn="just" defTabSz="685800">
              <a:spcBef>
                <a:spcPts val="375"/>
              </a:spcBef>
              <a:buNone/>
              <a:defRPr/>
            </a:pPr>
            <a:r>
              <a:rPr lang="fr-FR" sz="6200" dirty="0">
                <a:solidFill>
                  <a:srgbClr val="FF0000"/>
                </a:solidFill>
                <a:latin typeface="Arial" panose="020B0604020202020204" pitchFamily="34" charset="0"/>
                <a:cs typeface="Arial" panose="020B0604020202020204" pitchFamily="34" charset="0"/>
              </a:rPr>
              <a:t> </a:t>
            </a:r>
          </a:p>
          <a:p>
            <a:pPr marL="0" indent="0" algn="just" defTabSz="685800">
              <a:spcBef>
                <a:spcPts val="375"/>
              </a:spcBef>
              <a:buNone/>
              <a:defRPr/>
            </a:pPr>
            <a:r>
              <a:rPr lang="fr-FR" sz="50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07341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6904</TotalTime>
  <Words>7857</Words>
  <Application>Microsoft Macintosh PowerPoint</Application>
  <PresentationFormat>Affichage à l'écran (4:3)</PresentationFormat>
  <Paragraphs>1008</Paragraphs>
  <Slides>87</Slides>
  <Notes>32</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87</vt:i4>
      </vt:variant>
    </vt:vector>
  </HeadingPairs>
  <TitlesOfParts>
    <vt:vector size="102" baseType="lpstr">
      <vt:lpstr>Aptos</vt:lpstr>
      <vt:lpstr>Arial</vt:lpstr>
      <vt:lpstr>Arial Black</vt:lpstr>
      <vt:lpstr>Arial Narrow</vt:lpstr>
      <vt:lpstr>Bradley Hand</vt:lpstr>
      <vt:lpstr>Calibri</vt:lpstr>
      <vt:lpstr>Cambria</vt:lpstr>
      <vt:lpstr>Candara</vt:lpstr>
      <vt:lpstr>Courier New</vt:lpstr>
      <vt:lpstr>Impact</vt:lpstr>
      <vt:lpstr>Symbol</vt:lpstr>
      <vt:lpstr>Times New Roman</vt:lpstr>
      <vt:lpstr>Trebuchet MS</vt:lpstr>
      <vt:lpstr>Wingdings</vt:lpstr>
      <vt:lpstr>Thème Office</vt:lpstr>
      <vt:lpstr>Roselyne Touroude Wébinaire 5 mai 2026 </vt:lpstr>
      <vt:lpstr>Présentation PowerPoint</vt:lpstr>
      <vt:lpstr>La MDPH un acteur clé  </vt:lpstr>
      <vt:lpstr>Loi du 11 février 2005 : définition juridique du handicap</vt:lpstr>
      <vt:lpstr>La LOI  DU 11 février 2005 : définition du handicap</vt:lpstr>
      <vt:lpstr>Les concepts qui fondent les pratiques : la CIF </vt:lpstr>
      <vt:lpstr>Définitions de la CIF qui fondent les pratiques</vt:lpstr>
      <vt:lpstr>Définitions de la CIF dans la définition du handicap</vt:lpstr>
      <vt:lpstr>Présentation PowerPoint</vt:lpstr>
      <vt:lpstr>Présentation PowerPoint</vt:lpstr>
      <vt:lpstr>Présentation PowerPoint</vt:lpstr>
      <vt:lpstr>Présentation PowerPoint</vt:lpstr>
      <vt:lpstr>Présentation PowerPoint</vt:lpstr>
      <vt:lpstr>Présentation PowerPoint</vt:lpstr>
      <vt:lpstr>Les étapes du  traitement de la demande par la MDPH</vt:lpstr>
      <vt:lpstr>Les informations pertinentes dont a besoin  la MDPH</vt:lpstr>
      <vt:lpstr>L’ entrée dans le champ du handicap</vt:lpstr>
      <vt:lpstr>L’évaluation des situations de handicap psychique par la MDPH (1) </vt:lpstr>
      <vt:lpstr>L’évaluation des situations de handicap psychique, par la MDPH (2)</vt:lpstr>
      <vt:lpstr>L’évaluation des situations de handicap psychique, par la MDPH (3)</vt:lpstr>
      <vt:lpstr> La mise en évidence des besoins   </vt:lpstr>
      <vt:lpstr>Présentation PowerPoint</vt:lpstr>
      <vt:lpstr>Le plan personnalisé de compensation</vt:lpstr>
      <vt:lpstr>Distinguer Evaluation /Eligibilité/ Réponses dans la démarche de compensation</vt:lpstr>
      <vt:lpstr>Présentation PowerPoint</vt:lpstr>
      <vt:lpstr>Présentation PowerPoint</vt:lpstr>
      <vt:lpstr>Les critères d’éligibilité : de quoi parle-t-on ?</vt:lpstr>
      <vt:lpstr>Présentation PowerPoint</vt:lpstr>
      <vt:lpstr> le taux d’incapacité</vt:lpstr>
      <vt:lpstr>Fixation du taux d’incapacité : les 3 fourchettes de taux</vt:lpstr>
      <vt:lpstr>Le Taux de 80% :  décret 2005-1574 du 6 novembre 2007 </vt:lpstr>
      <vt:lpstr>Les actes élémentaires de la vie quotidienne </vt:lpstr>
      <vt:lpstr>Guide barème Chapitre II   section 2 : déficiences du psychisme de l’adulte</vt:lpstr>
      <vt:lpstr>Déficiences du psychisme (adulte) : guide-barème</vt:lpstr>
      <vt:lpstr>Critères secondaires (guide-barème)</vt:lpstr>
      <vt:lpstr>Présentation PowerPoint</vt:lpstr>
      <vt:lpstr>L’AEEH</vt:lpstr>
      <vt:lpstr>Les conditions d’accès à l’AEEH de base  </vt:lpstr>
      <vt:lpstr>Présentation PowerPoint</vt:lpstr>
      <vt:lpstr>L’allocation adulte handicapé : Critères d’accès</vt:lpstr>
      <vt:lpstr> situations compatibles avec la RSDAE</vt:lpstr>
      <vt:lpstr>Point de vigilance !  l’arbre de décision RSDAE</vt:lpstr>
      <vt:lpstr>Présentation PowerPoint</vt:lpstr>
      <vt:lpstr>Durée d’attribution de l’AAH</vt:lpstr>
      <vt:lpstr>Présentation PowerPoint</vt:lpstr>
      <vt:lpstr>La prestation de compensation du handicap (PCH)  Les besoins pris en charge</vt:lpstr>
      <vt:lpstr>Les conditions d’accès à la PCH liées au handicap</vt:lpstr>
      <vt:lpstr>Liste des 20 activités à coter pour l’accès à la PCH</vt:lpstr>
      <vt:lpstr>Les conditions d’accès à l’élément 1 aides humaines : cotation et/ou 45 minutes d’aide</vt:lpstr>
      <vt:lpstr>Les niveaux de difficulté</vt:lpstr>
      <vt:lpstr>Détermination du niveau de difficulté</vt:lpstr>
      <vt:lpstr>Les 4 adverbes à utiliser pour mettre en évidence le besoin d’accompagnement</vt:lpstr>
      <vt:lpstr>Les 4 adverbes à utiliser</vt:lpstr>
      <vt:lpstr>Les besoins pris en compte par la PCH</vt:lpstr>
      <vt:lpstr>Les actes essentiels de l’existence</vt:lpstr>
      <vt:lpstr>La surveillance</vt:lpstr>
      <vt:lpstr>Le soutien à l’autonomie</vt:lpstr>
      <vt:lpstr>Comment apprécier le besoin de soutien à l’autonomie ?</vt:lpstr>
      <vt:lpstr>Et pour…</vt:lpstr>
      <vt:lpstr>Présentation PowerPoint</vt:lpstr>
      <vt:lpstr>Transmission des informations dans le dossier de demande à la MDPH</vt:lpstr>
      <vt:lpstr>Le formulaire de demande CERFA obligatoire</vt:lpstr>
      <vt:lpstr>Le formulaire de demande</vt:lpstr>
      <vt:lpstr>Présentation PowerPoint</vt:lpstr>
      <vt:lpstr>Présentation PowerPoint</vt:lpstr>
      <vt:lpstr>Le certificat médical CERFA obligatoire</vt:lpstr>
      <vt:lpstr>Le certificat médical</vt:lpstr>
      <vt:lpstr>Présentation PowerPoint</vt:lpstr>
      <vt:lpstr>Présentation PowerPoint</vt:lpstr>
      <vt:lpstr>Présentation PowerPoint</vt:lpstr>
      <vt:lpstr>Présentation PowerPoint</vt:lpstr>
      <vt:lpstr>Questionnaire complémentaire : excellent support</vt:lpstr>
      <vt:lpstr>Présentation PowerPoint</vt:lpstr>
      <vt:lpstr>Présentation PowerPoint</vt:lpstr>
      <vt:lpstr>Les Recours</vt:lpstr>
      <vt:lpstr> Les décisions</vt:lpstr>
      <vt:lpstr>Le recours amiable et le RAPO</vt:lpstr>
      <vt:lpstr>Les recours contentieux</vt:lpstr>
      <vt:lpstr>Présentation PowerPoint</vt:lpstr>
      <vt:lpstr>La demande d’une personne handicapée psychique</vt:lpstr>
      <vt:lpstr>LA MDPH : UN ACTEUR CLÉ pour les personnes handicapées psychiques</vt:lpstr>
      <vt:lpstr>La demande</vt:lpstr>
      <vt:lpstr>Que peut faire l’entourage  ?</vt:lpstr>
      <vt:lpstr>Présentation PowerPoint</vt:lpstr>
      <vt:lpstr>Présentation PowerPoint</vt:lpstr>
      <vt:lpstr>Présentation PowerPoint</vt:lpstr>
      <vt:lpstr>Présentation PowerPoint</vt:lpstr>
    </vt:vector>
  </TitlesOfParts>
  <Company>Utilisateur Microsoft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Microsoft Office</dc:creator>
  <cp:lastModifiedBy>Microsoft Office User</cp:lastModifiedBy>
  <cp:revision>534</cp:revision>
  <cp:lastPrinted>2015-07-21T13:30:34Z</cp:lastPrinted>
  <dcterms:created xsi:type="dcterms:W3CDTF">2013-01-31T14:37:19Z</dcterms:created>
  <dcterms:modified xsi:type="dcterms:W3CDTF">2026-05-06T06:50:19Z</dcterms:modified>
</cp:coreProperties>
</file>